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0" r:id="rId5"/>
    <p:sldId id="273" r:id="rId6"/>
    <p:sldId id="261" r:id="rId7"/>
    <p:sldId id="262" r:id="rId8"/>
    <p:sldId id="264" r:id="rId9"/>
    <p:sldId id="269" r:id="rId10"/>
    <p:sldId id="271" r:id="rId11"/>
    <p:sldId id="272" r:id="rId12"/>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9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DB2AAA31-140D-4E57-8611-E1D1F4CCC5BF}" type="datetimeFigureOut">
              <a:rPr lang="en-US" smtClean="0"/>
              <a:t>3/27/2015</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C83DA4AA-80CB-4B2A-957C-D5C70B932440}" type="slidenum">
              <a:rPr lang="en-US" smtClean="0"/>
              <a:t>‹#›</a:t>
            </a:fld>
            <a:endParaRPr lang="en-US"/>
          </a:p>
        </p:txBody>
      </p:sp>
    </p:spTree>
    <p:extLst>
      <p:ext uri="{BB962C8B-B14F-4D97-AF65-F5344CB8AC3E}">
        <p14:creationId xmlns:p14="http://schemas.microsoft.com/office/powerpoint/2010/main" val="1388992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7072"/>
          </a:xfrm>
          <a:prstGeom prst="rect">
            <a:avLst/>
          </a:prstGeom>
        </p:spPr>
        <p:txBody>
          <a:bodyPr vert="horz" lIns="92930" tIns="46465" rIns="92930" bIns="46465" rtlCol="0"/>
          <a:lstStyle>
            <a:lvl1pPr algn="r">
              <a:defRPr sz="1200"/>
            </a:lvl1pPr>
          </a:lstStyle>
          <a:p>
            <a:fld id="{D0068F72-F932-448E-99E8-AF88925C532B}" type="datetimeFigureOut">
              <a:rPr lang="en-US" smtClean="0"/>
              <a:t>3/27/2015</a:t>
            </a:fld>
            <a:endParaRPr lang="en-US"/>
          </a:p>
        </p:txBody>
      </p:sp>
      <p:sp>
        <p:nvSpPr>
          <p:cNvPr id="4" name="Slide Image Placeholder 3"/>
          <p:cNvSpPr>
            <a:spLocks noGrp="1" noRot="1" noChangeAspect="1"/>
          </p:cNvSpPr>
          <p:nvPr>
            <p:ph type="sldImg" idx="2"/>
          </p:nvPr>
        </p:nvSpPr>
        <p:spPr>
          <a:xfrm>
            <a:off x="1384300" y="1163638"/>
            <a:ext cx="4186238" cy="3141662"/>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80004"/>
            <a:ext cx="5563870" cy="3665458"/>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30"/>
            <a:ext cx="3013763" cy="467071"/>
          </a:xfrm>
          <a:prstGeom prst="rect">
            <a:avLst/>
          </a:prstGeom>
        </p:spPr>
        <p:txBody>
          <a:bodyPr vert="horz" lIns="92930" tIns="46465" rIns="92930" bIns="46465" rtlCol="0" anchor="b"/>
          <a:lstStyle>
            <a:lvl1pPr algn="r">
              <a:defRPr sz="1200"/>
            </a:lvl1pPr>
          </a:lstStyle>
          <a:p>
            <a:fld id="{AA01EACC-93B1-466B-847D-1E8D63EDC930}" type="slidenum">
              <a:rPr lang="en-US" smtClean="0"/>
              <a:t>‹#›</a:t>
            </a:fld>
            <a:endParaRPr lang="en-US"/>
          </a:p>
        </p:txBody>
      </p:sp>
    </p:spTree>
    <p:extLst>
      <p:ext uri="{BB962C8B-B14F-4D97-AF65-F5344CB8AC3E}">
        <p14:creationId xmlns:p14="http://schemas.microsoft.com/office/powerpoint/2010/main" val="1874380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01EACC-93B1-466B-847D-1E8D63EDC930}" type="slidenum">
              <a:rPr lang="en-US" smtClean="0"/>
              <a:t>8</a:t>
            </a:fld>
            <a:endParaRPr lang="en-US"/>
          </a:p>
        </p:txBody>
      </p:sp>
    </p:spTree>
    <p:extLst>
      <p:ext uri="{BB962C8B-B14F-4D97-AF65-F5344CB8AC3E}">
        <p14:creationId xmlns:p14="http://schemas.microsoft.com/office/powerpoint/2010/main" val="748463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CDB7DD-D38A-4ED7-81E6-D78A44A39188}" type="datetimeFigureOut">
              <a:rPr lang="en-US" smtClean="0"/>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1425071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CDB7DD-D38A-4ED7-81E6-D78A44A39188}" type="datetimeFigureOut">
              <a:rPr lang="en-US" smtClean="0"/>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760186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CDB7DD-D38A-4ED7-81E6-D78A44A39188}" type="datetimeFigureOut">
              <a:rPr lang="en-US" smtClean="0"/>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2816964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CDB7DD-D38A-4ED7-81E6-D78A44A39188}" type="datetimeFigureOut">
              <a:rPr lang="en-US" smtClean="0"/>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3030673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CDB7DD-D38A-4ED7-81E6-D78A44A39188}" type="datetimeFigureOut">
              <a:rPr lang="en-US" smtClean="0"/>
              <a:t>3/27/2015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2200905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CDB7DD-D38A-4ED7-81E6-D78A44A39188}" type="datetimeFigureOut">
              <a:rPr lang="en-US" smtClean="0"/>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135497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CDB7DD-D38A-4ED7-81E6-D78A44A39188}" type="datetimeFigureOut">
              <a:rPr lang="en-US" smtClean="0"/>
              <a:t>3/27/2015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3092187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CDB7DD-D38A-4ED7-81E6-D78A44A39188}" type="datetimeFigureOut">
              <a:rPr lang="en-US" smtClean="0"/>
              <a:t>3/27/2015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2370883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CDB7DD-D38A-4ED7-81E6-D78A44A39188}" type="datetimeFigureOut">
              <a:rPr lang="en-US" smtClean="0"/>
              <a:t>3/27/2015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365341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CDB7DD-D38A-4ED7-81E6-D78A44A39188}" type="datetimeFigureOut">
              <a:rPr lang="en-US" smtClean="0"/>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93708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CDB7DD-D38A-4ED7-81E6-D78A44A39188}" type="datetimeFigureOut">
              <a:rPr lang="en-US" smtClean="0"/>
              <a:t>3/27/2015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5477F-96AE-4D8A-A42C-4A4047B194C1}" type="slidenum">
              <a:rPr lang="en-US" smtClean="0"/>
              <a:t>‹#›</a:t>
            </a:fld>
            <a:endParaRPr lang="en-US"/>
          </a:p>
        </p:txBody>
      </p:sp>
    </p:spTree>
    <p:extLst>
      <p:ext uri="{BB962C8B-B14F-4D97-AF65-F5344CB8AC3E}">
        <p14:creationId xmlns:p14="http://schemas.microsoft.com/office/powerpoint/2010/main" val="303017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CDB7DD-D38A-4ED7-81E6-D78A44A39188}" type="datetimeFigureOut">
              <a:rPr lang="en-US" smtClean="0"/>
              <a:t>3/27/2015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5477F-96AE-4D8A-A42C-4A4047B194C1}" type="slidenum">
              <a:rPr lang="en-US" smtClean="0"/>
              <a:t>‹#›</a:t>
            </a:fld>
            <a:endParaRPr lang="en-US"/>
          </a:p>
        </p:txBody>
      </p:sp>
    </p:spTree>
    <p:extLst>
      <p:ext uri="{BB962C8B-B14F-4D97-AF65-F5344CB8AC3E}">
        <p14:creationId xmlns:p14="http://schemas.microsoft.com/office/powerpoint/2010/main" val="633766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jc.berkeley.edu/" TargetMode="External"/><Relationship Id="rId2" Type="http://schemas.openxmlformats.org/officeDocument/2006/relationships/hyperlink" Target="http://mobile-csp.org/about" TargetMode="External"/><Relationship Id="rId1" Type="http://schemas.openxmlformats.org/officeDocument/2006/relationships/slideLayout" Target="../slideLayouts/slideLayout2.xml"/><Relationship Id="rId6" Type="http://schemas.openxmlformats.org/officeDocument/2006/relationships/hyperlink" Target="http://csta.acm.org/" TargetMode="External"/><Relationship Id="rId5" Type="http://schemas.openxmlformats.org/officeDocument/2006/relationships/hyperlink" Target="http://www.pltwiowa.org/index.php?Professional-Development-2014-Summer-Core-Training-Institutes-CTI-46" TargetMode="External"/><Relationship Id="rId4" Type="http://schemas.openxmlformats.org/officeDocument/2006/relationships/hyperlink" Target="https://www.pltw.org/our-programs/pltw-computer-science/pltw-computer-science-professional-developmen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pltw.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pltw.org/our-programs/pltw-computer-science/computer-science-curriculum" TargetMode="External"/><Relationship Id="rId4" Type="http://schemas.openxmlformats.org/officeDocument/2006/relationships/hyperlink" Target="https://www.pltw.org/our-programs/pltw-computer-science"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apcsprinciple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Linking with High School</a:t>
            </a:r>
            <a:br>
              <a:rPr lang="en-US" dirty="0" smtClean="0"/>
            </a:br>
            <a:r>
              <a:rPr lang="en-US" dirty="0" smtClean="0"/>
              <a:t>Computer Science</a:t>
            </a:r>
            <a:endParaRPr lang="en-US" dirty="0"/>
          </a:p>
        </p:txBody>
      </p:sp>
      <p:sp>
        <p:nvSpPr>
          <p:cNvPr id="3" name="Subtitle 2"/>
          <p:cNvSpPr>
            <a:spLocks noGrp="1"/>
          </p:cNvSpPr>
          <p:nvPr>
            <p:ph type="subTitle" idx="1"/>
          </p:nvPr>
        </p:nvSpPr>
        <p:spPr/>
        <p:txBody>
          <a:bodyPr/>
          <a:lstStyle/>
          <a:p>
            <a:r>
              <a:rPr lang="en-US" dirty="0" smtClean="0"/>
              <a:t>Gary </a:t>
            </a:r>
            <a:r>
              <a:rPr lang="en-US" dirty="0" err="1" smtClean="0"/>
              <a:t>Monnard</a:t>
            </a:r>
            <a:endParaRPr lang="en-US" dirty="0" smtClean="0"/>
          </a:p>
          <a:p>
            <a:r>
              <a:rPr lang="en-US" dirty="0" smtClean="0"/>
              <a:t>St. Ambrose University</a:t>
            </a:r>
          </a:p>
          <a:p>
            <a:r>
              <a:rPr lang="en-US" dirty="0" smtClean="0"/>
              <a:t>For IUCSC – March 28, 2015</a:t>
            </a:r>
            <a:endParaRPr lang="en-US" dirty="0"/>
          </a:p>
        </p:txBody>
      </p:sp>
    </p:spTree>
    <p:extLst>
      <p:ext uri="{BB962C8B-B14F-4D97-AF65-F5344CB8AC3E}">
        <p14:creationId xmlns:p14="http://schemas.microsoft.com/office/powerpoint/2010/main" val="3597061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dirty="0" smtClean="0"/>
              <a:t>Challenge of Preparing HS Instructors</a:t>
            </a:r>
            <a:endParaRPr lang="en-US" dirty="0"/>
          </a:p>
        </p:txBody>
      </p:sp>
      <p:sp>
        <p:nvSpPr>
          <p:cNvPr id="3" name="Content Placeholder 2"/>
          <p:cNvSpPr>
            <a:spLocks noGrp="1"/>
          </p:cNvSpPr>
          <p:nvPr>
            <p:ph idx="1"/>
          </p:nvPr>
        </p:nvSpPr>
        <p:spPr>
          <a:xfrm>
            <a:off x="381000" y="1295400"/>
            <a:ext cx="8534400" cy="5257800"/>
          </a:xfrm>
        </p:spPr>
        <p:txBody>
          <a:bodyPr>
            <a:normAutofit/>
          </a:bodyPr>
          <a:lstStyle/>
          <a:p>
            <a:r>
              <a:rPr lang="en-US" dirty="0" smtClean="0"/>
              <a:t>Multiple Preparation Programs for Pilot Courses </a:t>
            </a:r>
          </a:p>
          <a:p>
            <a:pPr lvl="1"/>
            <a:r>
              <a:rPr lang="en-US" sz="2400" dirty="0" smtClean="0"/>
              <a:t>NSF Funded</a:t>
            </a:r>
          </a:p>
          <a:p>
            <a:pPr lvl="1"/>
            <a:r>
              <a:rPr lang="en-US" sz="2400" dirty="0" smtClean="0"/>
              <a:t>Trinity </a:t>
            </a:r>
            <a:r>
              <a:rPr lang="en-US" sz="2400" dirty="0"/>
              <a:t>College - Ralph </a:t>
            </a:r>
            <a:r>
              <a:rPr lang="en-US" sz="2400" dirty="0" err="1"/>
              <a:t>Morelli</a:t>
            </a:r>
            <a:r>
              <a:rPr lang="en-US" sz="2400" dirty="0"/>
              <a:t> – </a:t>
            </a:r>
            <a:r>
              <a:rPr lang="en-US" sz="2400" dirty="0">
                <a:hlinkClick r:id="rId2"/>
              </a:rPr>
              <a:t>Mobile </a:t>
            </a:r>
            <a:r>
              <a:rPr lang="en-US" sz="2400" dirty="0" smtClean="0">
                <a:hlinkClick r:id="rId2"/>
              </a:rPr>
              <a:t>CSP</a:t>
            </a:r>
            <a:endParaRPr lang="en-US" sz="2400" dirty="0" smtClean="0"/>
          </a:p>
          <a:p>
            <a:pPr lvl="2"/>
            <a:r>
              <a:rPr lang="en-US" sz="2000" dirty="0" smtClean="0"/>
              <a:t>Six weeks prep time (seemed the minimum necessary to </a:t>
            </a:r>
            <a:r>
              <a:rPr lang="en-US" sz="2000" dirty="0" err="1" smtClean="0"/>
              <a:t>Morelli</a:t>
            </a:r>
            <a:r>
              <a:rPr lang="en-US" sz="2000" dirty="0" smtClean="0"/>
              <a:t>)</a:t>
            </a:r>
            <a:endParaRPr lang="en-US" sz="2000" dirty="0"/>
          </a:p>
          <a:p>
            <a:pPr lvl="1"/>
            <a:r>
              <a:rPr lang="en-US" sz="2400" dirty="0"/>
              <a:t>UC Berkeley – Daniel Garcia – </a:t>
            </a:r>
            <a:r>
              <a:rPr lang="en-US" sz="2400" dirty="0">
                <a:hlinkClick r:id="rId3"/>
              </a:rPr>
              <a:t>Beauty &amp; Joy of </a:t>
            </a:r>
            <a:r>
              <a:rPr lang="en-US" sz="2400" dirty="0" smtClean="0">
                <a:hlinkClick r:id="rId3"/>
              </a:rPr>
              <a:t>Computing</a:t>
            </a:r>
            <a:endParaRPr lang="en-US" sz="2400" dirty="0"/>
          </a:p>
          <a:p>
            <a:pPr lvl="2"/>
            <a:r>
              <a:rPr lang="en-US" dirty="0" smtClean="0"/>
              <a:t>Six weeks – (1</a:t>
            </a:r>
            <a:r>
              <a:rPr lang="en-US" baseline="30000" dirty="0" smtClean="0"/>
              <a:t>st</a:t>
            </a:r>
            <a:r>
              <a:rPr lang="en-US" dirty="0" smtClean="0"/>
              <a:t> and 6</a:t>
            </a:r>
            <a:r>
              <a:rPr lang="en-US" baseline="30000" dirty="0" smtClean="0"/>
              <a:t>th</a:t>
            </a:r>
            <a:r>
              <a:rPr lang="en-US" dirty="0" smtClean="0"/>
              <a:t> week in residence)</a:t>
            </a:r>
          </a:p>
          <a:p>
            <a:r>
              <a:rPr lang="en-US" dirty="0" smtClean="0"/>
              <a:t>Project Lead the Way (PLTW)</a:t>
            </a:r>
          </a:p>
          <a:p>
            <a:pPr lvl="2"/>
            <a:r>
              <a:rPr lang="en-US" dirty="0" smtClean="0">
                <a:hlinkClick r:id="rId4"/>
              </a:rPr>
              <a:t>3-Stage Professional Development</a:t>
            </a:r>
            <a:endParaRPr lang="en-US" dirty="0" smtClean="0"/>
          </a:p>
          <a:p>
            <a:pPr lvl="2"/>
            <a:r>
              <a:rPr lang="en-US" dirty="0" smtClean="0"/>
              <a:t>UI, ISU – </a:t>
            </a:r>
            <a:r>
              <a:rPr lang="en-US" dirty="0" smtClean="0">
                <a:hlinkClick r:id="rId5"/>
              </a:rPr>
              <a:t>Core Training for CSE Course </a:t>
            </a:r>
            <a:r>
              <a:rPr lang="en-US" dirty="0" smtClean="0"/>
              <a:t>– 7/19-31/15</a:t>
            </a:r>
          </a:p>
          <a:p>
            <a:r>
              <a:rPr lang="en-US" dirty="0" smtClean="0"/>
              <a:t>Computer Science Teachers Association (</a:t>
            </a:r>
            <a:r>
              <a:rPr lang="en-US" dirty="0" smtClean="0">
                <a:hlinkClick r:id="rId6"/>
              </a:rPr>
              <a:t>CSTA</a:t>
            </a:r>
            <a:r>
              <a:rPr lang="en-US" dirty="0" smtClean="0"/>
              <a:t>)</a:t>
            </a:r>
          </a:p>
          <a:p>
            <a:pPr lvl="2"/>
            <a:endParaRPr lang="en-US" dirty="0"/>
          </a:p>
        </p:txBody>
      </p:sp>
    </p:spTree>
    <p:extLst>
      <p:ext uri="{BB962C8B-B14F-4D97-AF65-F5344CB8AC3E}">
        <p14:creationId xmlns:p14="http://schemas.microsoft.com/office/powerpoint/2010/main" val="1939034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Matching CS Principles  ACM CS 0 </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St Ambrose CSCI 140:  (Required for Majors)</a:t>
            </a:r>
          </a:p>
          <a:p>
            <a:r>
              <a:rPr lang="en-US" dirty="0" smtClean="0"/>
              <a:t>University of Iowa CSCI 110: (Gen Ed)  </a:t>
            </a:r>
          </a:p>
          <a:p>
            <a:pPr lvl="1"/>
            <a:r>
              <a:rPr lang="en-US" sz="2200" dirty="0" smtClean="0"/>
              <a:t>Introductory </a:t>
            </a:r>
            <a:r>
              <a:rPr lang="en-US" sz="2200" dirty="0"/>
              <a:t>course in computer science and the study of algorithms appropriate for students in data-intensive disciplines. Topics include how computers work, simple algorithms and their efficiency, networking, databases, artificial intelligence, graphics, simulation and modeling, security and the social impact of computing. The course also includes a gentle hands-on introduction to programming concepts with </a:t>
            </a:r>
            <a:r>
              <a:rPr lang="en-US" sz="2200" dirty="0" smtClean="0"/>
              <a:t>Python.</a:t>
            </a:r>
          </a:p>
          <a:p>
            <a:r>
              <a:rPr lang="en-US" dirty="0" smtClean="0"/>
              <a:t>CS Principles an appropriate substitution?</a:t>
            </a:r>
          </a:p>
        </p:txBody>
      </p:sp>
    </p:spTree>
    <p:extLst>
      <p:ext uri="{BB962C8B-B14F-4D97-AF65-F5344CB8AC3E}">
        <p14:creationId xmlns:p14="http://schemas.microsoft.com/office/powerpoint/2010/main" val="4020587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Computer Science Academy</a:t>
            </a:r>
            <a:endParaRPr lang="en-US" dirty="0"/>
          </a:p>
        </p:txBody>
      </p:sp>
      <p:sp>
        <p:nvSpPr>
          <p:cNvPr id="3" name="Content Placeholder 2"/>
          <p:cNvSpPr>
            <a:spLocks noGrp="1"/>
          </p:cNvSpPr>
          <p:nvPr>
            <p:ph idx="1"/>
          </p:nvPr>
        </p:nvSpPr>
        <p:spPr>
          <a:xfrm>
            <a:off x="228600" y="1524000"/>
            <a:ext cx="8610600" cy="5029200"/>
          </a:xfrm>
        </p:spPr>
        <p:txBody>
          <a:bodyPr>
            <a:normAutofit/>
          </a:bodyPr>
          <a:lstStyle/>
          <a:p>
            <a:r>
              <a:rPr lang="en-US" dirty="0" smtClean="0"/>
              <a:t>Joint Project of Two High Schools</a:t>
            </a:r>
          </a:p>
          <a:p>
            <a:pPr lvl="1"/>
            <a:r>
              <a:rPr lang="en-US" dirty="0" smtClean="0"/>
              <a:t>Bettendorf and Pleasant Valley (2 miles apart)</a:t>
            </a:r>
          </a:p>
          <a:p>
            <a:r>
              <a:rPr lang="en-US" dirty="0" smtClean="0"/>
              <a:t>Bettendorf and Pleasant Valley </a:t>
            </a:r>
            <a:r>
              <a:rPr lang="en-US" b="1" dirty="0" smtClean="0"/>
              <a:t>Business and Education Partnership </a:t>
            </a:r>
            <a:r>
              <a:rPr lang="en-US" dirty="0" smtClean="0"/>
              <a:t>(for 17 years)</a:t>
            </a:r>
          </a:p>
          <a:p>
            <a:pPr lvl="1"/>
            <a:r>
              <a:rPr lang="en-US" dirty="0" smtClean="0"/>
              <a:t>Engage high school students in the work place</a:t>
            </a:r>
          </a:p>
          <a:p>
            <a:pPr lvl="2"/>
            <a:r>
              <a:rPr lang="en-US" dirty="0" smtClean="0"/>
              <a:t>Shadowing, internships, job training</a:t>
            </a:r>
          </a:p>
          <a:p>
            <a:pPr lvl="2"/>
            <a:r>
              <a:rPr lang="en-US" dirty="0" smtClean="0"/>
              <a:t>Extended School to Work Program</a:t>
            </a:r>
          </a:p>
          <a:p>
            <a:pPr lvl="2"/>
            <a:r>
              <a:rPr lang="en-US" dirty="0" smtClean="0"/>
              <a:t>Well established academies for seven career tracks (e.g., business, engineering, allied health)</a:t>
            </a:r>
          </a:p>
          <a:p>
            <a:pPr lvl="2"/>
            <a:r>
              <a:rPr lang="en-US" dirty="0" smtClean="0"/>
              <a:t>Directed by Tammy </a:t>
            </a:r>
            <a:r>
              <a:rPr lang="en-US" dirty="0" err="1" smtClean="0"/>
              <a:t>Chelf</a:t>
            </a:r>
            <a:r>
              <a:rPr lang="en-US" dirty="0" smtClean="0"/>
              <a:t> since 1998</a:t>
            </a:r>
          </a:p>
          <a:p>
            <a:pPr marL="914400" lvl="2" indent="0">
              <a:buNone/>
            </a:pPr>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2710794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Iowa Governor’s STEM Advisory Council </a:t>
            </a:r>
            <a:r>
              <a:rPr lang="en-US" dirty="0" smtClean="0"/>
              <a:t>BEST</a:t>
            </a:r>
            <a:r>
              <a:rPr lang="en-US" dirty="0" smtClean="0"/>
              <a:t> </a:t>
            </a:r>
            <a:r>
              <a:rPr lang="en-US" dirty="0" smtClean="0"/>
              <a:t>Grant ($25,000)</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r>
              <a:rPr lang="en-US" dirty="0" smtClean="0"/>
              <a:t>Centers for Advanced Professional Studies</a:t>
            </a:r>
          </a:p>
          <a:p>
            <a:pPr lvl="1"/>
            <a:r>
              <a:rPr lang="en-US" dirty="0" smtClean="0"/>
              <a:t>Iowa's </a:t>
            </a:r>
            <a:r>
              <a:rPr lang="en-US" dirty="0"/>
              <a:t>statewide STEM initiative invites schools and business </a:t>
            </a:r>
            <a:r>
              <a:rPr lang="en-US" dirty="0" err="1"/>
              <a:t>collaboratives</a:t>
            </a:r>
            <a:r>
              <a:rPr lang="en-US" dirty="0"/>
              <a:t> to propose STEM </a:t>
            </a:r>
            <a:r>
              <a:rPr lang="en-US" dirty="0" smtClean="0"/>
              <a:t>Business Engaging Students and Teachers (BEST) </a:t>
            </a:r>
            <a:r>
              <a:rPr lang="en-US" b="1" dirty="0">
                <a:solidFill>
                  <a:schemeClr val="tx2">
                    <a:lumMod val="50000"/>
                  </a:schemeClr>
                </a:solidFill>
              </a:rPr>
              <a:t>that place high-</a:t>
            </a:r>
            <a:r>
              <a:rPr lang="en-US" b="1" dirty="0" err="1">
                <a:solidFill>
                  <a:schemeClr val="tx2">
                    <a:lumMod val="50000"/>
                  </a:schemeClr>
                </a:solidFill>
              </a:rPr>
              <a:t>schoolers</a:t>
            </a:r>
            <a:r>
              <a:rPr lang="en-US" b="1" dirty="0">
                <a:solidFill>
                  <a:schemeClr val="tx2">
                    <a:lumMod val="50000"/>
                  </a:schemeClr>
                </a:solidFill>
              </a:rPr>
              <a:t> in work settings to solve real challenges while completing coursework.</a:t>
            </a:r>
            <a:r>
              <a:rPr lang="en-US" dirty="0">
                <a:solidFill>
                  <a:schemeClr val="tx2">
                    <a:lumMod val="50000"/>
                  </a:schemeClr>
                </a:solidFill>
              </a:rPr>
              <a:t> </a:t>
            </a:r>
            <a:endParaRPr lang="en-US" dirty="0" smtClean="0">
              <a:solidFill>
                <a:schemeClr val="tx2">
                  <a:lumMod val="50000"/>
                </a:schemeClr>
              </a:solidFill>
            </a:endParaRPr>
          </a:p>
          <a:p>
            <a:pPr lvl="1"/>
            <a:r>
              <a:rPr lang="en-US" dirty="0" smtClean="0"/>
              <a:t>Modeled </a:t>
            </a:r>
            <a:r>
              <a:rPr lang="en-US" dirty="0"/>
              <a:t>after the Northland </a:t>
            </a:r>
            <a:r>
              <a:rPr lang="en-US" dirty="0" smtClean="0"/>
              <a:t>CAPS, </a:t>
            </a:r>
            <a:r>
              <a:rPr lang="en-US" dirty="0"/>
              <a:t>planning/implementation grants of up to $25,000 will be provided this fall to a handful of new partners of the Governor's STEM Advisory </a:t>
            </a:r>
            <a:r>
              <a:rPr lang="en-US" dirty="0" smtClean="0"/>
              <a:t>Council</a:t>
            </a:r>
            <a:endParaRPr lang="en-US" dirty="0"/>
          </a:p>
        </p:txBody>
      </p:sp>
    </p:spTree>
    <p:extLst>
      <p:ext uri="{BB962C8B-B14F-4D97-AF65-F5344CB8AC3E}">
        <p14:creationId xmlns:p14="http://schemas.microsoft.com/office/powerpoint/2010/main" val="3743563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Academy Committee</a:t>
            </a:r>
            <a:endParaRPr lang="en-US" dirty="0"/>
          </a:p>
        </p:txBody>
      </p:sp>
      <p:sp>
        <p:nvSpPr>
          <p:cNvPr id="3" name="Content Placeholder 2"/>
          <p:cNvSpPr>
            <a:spLocks noGrp="1"/>
          </p:cNvSpPr>
          <p:nvPr>
            <p:ph idx="1"/>
          </p:nvPr>
        </p:nvSpPr>
        <p:spPr/>
        <p:txBody>
          <a:bodyPr/>
          <a:lstStyle/>
          <a:p>
            <a:r>
              <a:rPr lang="en-US" dirty="0" smtClean="0"/>
              <a:t>Bettendorf &amp; Pleasant Valley Teachers and Administrators</a:t>
            </a:r>
          </a:p>
          <a:p>
            <a:r>
              <a:rPr lang="en-US" dirty="0" smtClean="0"/>
              <a:t>St. Ambrose and Scott Community College Computer Science and IT Faculty </a:t>
            </a:r>
          </a:p>
          <a:p>
            <a:pPr lvl="1"/>
            <a:r>
              <a:rPr lang="en-US" dirty="0" smtClean="0"/>
              <a:t>Scott well-integrated into the two districts</a:t>
            </a:r>
          </a:p>
          <a:p>
            <a:r>
              <a:rPr lang="en-US" dirty="0" smtClean="0"/>
              <a:t>Deere &amp; Company, Alcoa, Twin State </a:t>
            </a:r>
            <a:r>
              <a:rPr lang="en-US" dirty="0" smtClean="0"/>
              <a:t>Technical Services</a:t>
            </a:r>
            <a:endParaRPr lang="en-US" dirty="0" smtClean="0"/>
          </a:p>
        </p:txBody>
      </p:sp>
    </p:spTree>
    <p:extLst>
      <p:ext uri="{BB962C8B-B14F-4D97-AF65-F5344CB8AC3E}">
        <p14:creationId xmlns:p14="http://schemas.microsoft.com/office/powerpoint/2010/main" val="2437122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for the High Schools</a:t>
            </a:r>
            <a:endParaRPr lang="en-US" dirty="0"/>
          </a:p>
        </p:txBody>
      </p:sp>
      <p:sp>
        <p:nvSpPr>
          <p:cNvPr id="3" name="Content Placeholder 2"/>
          <p:cNvSpPr>
            <a:spLocks noGrp="1"/>
          </p:cNvSpPr>
          <p:nvPr>
            <p:ph idx="1"/>
          </p:nvPr>
        </p:nvSpPr>
        <p:spPr/>
        <p:txBody>
          <a:bodyPr/>
          <a:lstStyle/>
          <a:p>
            <a:r>
              <a:rPr lang="en-US" dirty="0" smtClean="0"/>
              <a:t>Curriculum that is compatible between two districts</a:t>
            </a:r>
          </a:p>
          <a:p>
            <a:r>
              <a:rPr lang="en-US" dirty="0" smtClean="0"/>
              <a:t>Provide a capstone experience building from pre-determined (sequential) standards</a:t>
            </a:r>
            <a:endParaRPr lang="en-US" dirty="0"/>
          </a:p>
        </p:txBody>
      </p:sp>
    </p:spTree>
    <p:extLst>
      <p:ext uri="{BB962C8B-B14F-4D97-AF65-F5344CB8AC3E}">
        <p14:creationId xmlns:p14="http://schemas.microsoft.com/office/powerpoint/2010/main" val="2912981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of Preparation</a:t>
            </a:r>
            <a:endParaRPr lang="en-US" dirty="0"/>
          </a:p>
        </p:txBody>
      </p:sp>
      <p:sp>
        <p:nvSpPr>
          <p:cNvPr id="3" name="Content Placeholder 2"/>
          <p:cNvSpPr>
            <a:spLocks noGrp="1"/>
          </p:cNvSpPr>
          <p:nvPr>
            <p:ph idx="1"/>
          </p:nvPr>
        </p:nvSpPr>
        <p:spPr/>
        <p:txBody>
          <a:bodyPr>
            <a:normAutofit/>
          </a:bodyPr>
          <a:lstStyle/>
          <a:p>
            <a:r>
              <a:rPr lang="en-US" dirty="0" smtClean="0"/>
              <a:t>Can high school students have a productive computing internship?</a:t>
            </a:r>
          </a:p>
          <a:p>
            <a:pPr lvl="1"/>
            <a:r>
              <a:rPr lang="en-US" dirty="0"/>
              <a:t>E</a:t>
            </a:r>
            <a:r>
              <a:rPr lang="en-US" dirty="0" smtClean="0"/>
              <a:t>ngage with the IT work place?</a:t>
            </a:r>
          </a:p>
          <a:p>
            <a:pPr lvl="1"/>
            <a:r>
              <a:rPr lang="en-US" dirty="0"/>
              <a:t>C</a:t>
            </a:r>
            <a:r>
              <a:rPr lang="en-US" dirty="0" smtClean="0"/>
              <a:t>ontribute constructively to problem solving teams?</a:t>
            </a:r>
          </a:p>
          <a:p>
            <a:r>
              <a:rPr lang="en-US" dirty="0" smtClean="0"/>
              <a:t>computer science curriculum that prepares students for the Academy’s setting in the workplace</a:t>
            </a:r>
            <a:r>
              <a:rPr lang="en-US" dirty="0" smtClean="0"/>
              <a:t>.</a:t>
            </a:r>
          </a:p>
          <a:p>
            <a:pPr marL="0" indent="0">
              <a:buNone/>
            </a:pPr>
            <a:endParaRPr lang="en-US" dirty="0" smtClean="0"/>
          </a:p>
        </p:txBody>
      </p:sp>
    </p:spTree>
    <p:extLst>
      <p:ext uri="{BB962C8B-B14F-4D97-AF65-F5344CB8AC3E}">
        <p14:creationId xmlns:p14="http://schemas.microsoft.com/office/powerpoint/2010/main" val="987361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Curriculum Sketch</a:t>
            </a:r>
            <a:br>
              <a:rPr lang="en-US" dirty="0" smtClean="0"/>
            </a:br>
            <a:r>
              <a:rPr lang="en-US" dirty="0" smtClean="0"/>
              <a:t>(Early Stages)</a:t>
            </a:r>
            <a:endParaRPr lang="en-US" dirty="0"/>
          </a:p>
        </p:txBody>
      </p:sp>
      <p:sp>
        <p:nvSpPr>
          <p:cNvPr id="3" name="Content Placeholder 2"/>
          <p:cNvSpPr>
            <a:spLocks noGrp="1"/>
          </p:cNvSpPr>
          <p:nvPr>
            <p:ph idx="1"/>
          </p:nvPr>
        </p:nvSpPr>
        <p:spPr/>
        <p:txBody>
          <a:bodyPr>
            <a:normAutofit/>
          </a:bodyPr>
          <a:lstStyle/>
          <a:p>
            <a:r>
              <a:rPr lang="en-US" dirty="0" smtClean="0"/>
              <a:t>Bettendorf</a:t>
            </a:r>
          </a:p>
          <a:p>
            <a:pPr lvl="1"/>
            <a:r>
              <a:rPr lang="en-US" dirty="0" smtClean="0"/>
              <a:t>Semester-length </a:t>
            </a:r>
            <a:r>
              <a:rPr lang="en-US" dirty="0"/>
              <a:t>Computer Investigations course targeted at Freshmen, Sophomores</a:t>
            </a:r>
          </a:p>
          <a:p>
            <a:pPr lvl="2"/>
            <a:r>
              <a:rPr lang="en-US" dirty="0"/>
              <a:t>Application creation</a:t>
            </a:r>
          </a:p>
          <a:p>
            <a:pPr lvl="2"/>
            <a:r>
              <a:rPr lang="en-US" dirty="0"/>
              <a:t>Problem solving skills</a:t>
            </a:r>
          </a:p>
          <a:p>
            <a:pPr lvl="2"/>
            <a:r>
              <a:rPr lang="en-US" dirty="0"/>
              <a:t>Coding and gaming skills</a:t>
            </a:r>
          </a:p>
          <a:p>
            <a:pPr lvl="1"/>
            <a:r>
              <a:rPr lang="en-US" dirty="0"/>
              <a:t>AP Course Junior Year</a:t>
            </a:r>
          </a:p>
          <a:p>
            <a:pPr lvl="1"/>
            <a:r>
              <a:rPr lang="en-US" dirty="0"/>
              <a:t>Computer Science Academy</a:t>
            </a:r>
          </a:p>
          <a:p>
            <a:pPr lvl="1"/>
            <a:endParaRPr lang="en-US" dirty="0" smtClean="0"/>
          </a:p>
        </p:txBody>
      </p:sp>
    </p:spTree>
    <p:extLst>
      <p:ext uri="{BB962C8B-B14F-4D97-AF65-F5344CB8AC3E}">
        <p14:creationId xmlns:p14="http://schemas.microsoft.com/office/powerpoint/2010/main" val="1007109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Pleasant Valley</a:t>
            </a:r>
            <a:endParaRPr lang="en-US" dirty="0"/>
          </a:p>
        </p:txBody>
      </p:sp>
      <p:sp>
        <p:nvSpPr>
          <p:cNvPr id="3" name="Content Placeholder 2"/>
          <p:cNvSpPr>
            <a:spLocks noGrp="1"/>
          </p:cNvSpPr>
          <p:nvPr>
            <p:ph idx="1"/>
          </p:nvPr>
        </p:nvSpPr>
        <p:spPr/>
        <p:txBody>
          <a:bodyPr>
            <a:normAutofit/>
          </a:bodyPr>
          <a:lstStyle/>
          <a:p>
            <a:r>
              <a:rPr lang="en-US" dirty="0" smtClean="0"/>
              <a:t>Curriculum Track will follow Project Lead the Way (</a:t>
            </a:r>
            <a:r>
              <a:rPr lang="en-US" dirty="0" smtClean="0">
                <a:hlinkClick r:id="rId3"/>
              </a:rPr>
              <a:t>PLTW</a:t>
            </a:r>
            <a:r>
              <a:rPr lang="en-US" dirty="0" smtClean="0"/>
              <a:t>)  </a:t>
            </a:r>
            <a:r>
              <a:rPr lang="en-US" dirty="0" smtClean="0">
                <a:hlinkClick r:id="rId4"/>
              </a:rPr>
              <a:t>Computer Science Standard</a:t>
            </a:r>
            <a:endParaRPr lang="en-US" dirty="0" smtClean="0"/>
          </a:p>
          <a:p>
            <a:pPr lvl="1"/>
            <a:r>
              <a:rPr lang="en-US" dirty="0" smtClean="0"/>
              <a:t>All Iowa Quad Cities high schools except Bettendorf already have PLTW engineering.</a:t>
            </a:r>
          </a:p>
          <a:p>
            <a:pPr lvl="1"/>
            <a:r>
              <a:rPr lang="en-US" dirty="0" smtClean="0"/>
              <a:t>PLTW has a </a:t>
            </a:r>
            <a:r>
              <a:rPr lang="en-US" dirty="0" smtClean="0">
                <a:hlinkClick r:id="rId5"/>
              </a:rPr>
              <a:t>four year Computer Science curriculum</a:t>
            </a:r>
            <a:r>
              <a:rPr lang="en-US" dirty="0" smtClean="0"/>
              <a:t>, which includes the forthcoming AP Principles  as well as the AP A course</a:t>
            </a:r>
          </a:p>
          <a:p>
            <a:pPr lvl="1"/>
            <a:r>
              <a:rPr lang="en-US" dirty="0"/>
              <a:t>Bennett </a:t>
            </a:r>
            <a:r>
              <a:rPr lang="en-US" dirty="0" smtClean="0"/>
              <a:t>Brown, one of </a:t>
            </a:r>
            <a:r>
              <a:rPr lang="en-US" dirty="0" smtClean="0"/>
              <a:t>PLTW’s </a:t>
            </a:r>
            <a:r>
              <a:rPr lang="en-US" dirty="0" smtClean="0"/>
              <a:t>5 Directors </a:t>
            </a:r>
            <a:r>
              <a:rPr lang="en-US" dirty="0" smtClean="0"/>
              <a:t>of Computer Science, </a:t>
            </a:r>
            <a:r>
              <a:rPr lang="en-US" dirty="0"/>
              <a:t>happens to reside in Iowa City</a:t>
            </a:r>
          </a:p>
          <a:p>
            <a:pPr lvl="1"/>
            <a:endParaRPr lang="en-US" dirty="0"/>
          </a:p>
        </p:txBody>
      </p:sp>
    </p:spTree>
    <p:extLst>
      <p:ext uri="{BB962C8B-B14F-4D97-AF65-F5344CB8AC3E}">
        <p14:creationId xmlns:p14="http://schemas.microsoft.com/office/powerpoint/2010/main" val="4227625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 Principles Course</a:t>
            </a:r>
            <a:endParaRPr lang="en-US" dirty="0"/>
          </a:p>
        </p:txBody>
      </p:sp>
      <p:sp>
        <p:nvSpPr>
          <p:cNvPr id="3" name="Content Placeholder 2"/>
          <p:cNvSpPr>
            <a:spLocks noGrp="1"/>
          </p:cNvSpPr>
          <p:nvPr>
            <p:ph idx="1"/>
          </p:nvPr>
        </p:nvSpPr>
        <p:spPr>
          <a:xfrm>
            <a:off x="304800" y="1600200"/>
            <a:ext cx="8534400" cy="4525963"/>
          </a:xfrm>
        </p:spPr>
        <p:txBody>
          <a:bodyPr>
            <a:normAutofit/>
          </a:bodyPr>
          <a:lstStyle/>
          <a:p>
            <a:r>
              <a:rPr lang="en-US" dirty="0" smtClean="0">
                <a:hlinkClick r:id="rId2"/>
              </a:rPr>
              <a:t>AP Principles</a:t>
            </a:r>
            <a:r>
              <a:rPr lang="en-US" dirty="0" smtClean="0"/>
              <a:t> Launches in 2016-17</a:t>
            </a:r>
            <a:endParaRPr lang="en-US" dirty="0"/>
          </a:p>
          <a:p>
            <a:r>
              <a:rPr lang="en-US" dirty="0" smtClean="0"/>
              <a:t>SIGCSE 2015:  “CS Principles: Expanding the Community” – very crowded room (40-50)</a:t>
            </a:r>
          </a:p>
          <a:p>
            <a:pPr lvl="1"/>
            <a:r>
              <a:rPr lang="en-US" sz="2400" dirty="0" smtClean="0"/>
              <a:t>Lien Diaz, College Board</a:t>
            </a:r>
          </a:p>
          <a:p>
            <a:r>
              <a:rPr lang="en-US" dirty="0" smtClean="0"/>
              <a:t>AP Principles Timeline</a:t>
            </a:r>
          </a:p>
          <a:p>
            <a:pPr lvl="1"/>
            <a:r>
              <a:rPr lang="en-US" sz="2000" dirty="0" smtClean="0"/>
              <a:t>Draft </a:t>
            </a:r>
            <a:r>
              <a:rPr lang="en-US" sz="2000" dirty="0"/>
              <a:t>Syllabi </a:t>
            </a:r>
            <a:r>
              <a:rPr lang="en-US" sz="2000" dirty="0" smtClean="0"/>
              <a:t>from Pilot </a:t>
            </a:r>
            <a:r>
              <a:rPr lang="en-US" sz="2000" dirty="0"/>
              <a:t>Instructors </a:t>
            </a:r>
            <a:r>
              <a:rPr lang="en-US" sz="2000" dirty="0" smtClean="0"/>
              <a:t>Due – 6-5-15</a:t>
            </a:r>
          </a:p>
          <a:p>
            <a:pPr lvl="1"/>
            <a:r>
              <a:rPr lang="en-US" sz="2000" dirty="0" smtClean="0"/>
              <a:t>Feedback from College </a:t>
            </a:r>
            <a:r>
              <a:rPr lang="en-US" sz="2000" dirty="0"/>
              <a:t>Board </a:t>
            </a:r>
            <a:r>
              <a:rPr lang="en-US" sz="2000" dirty="0" smtClean="0"/>
              <a:t>– Feb 2016</a:t>
            </a:r>
          </a:p>
          <a:p>
            <a:pPr lvl="1"/>
            <a:r>
              <a:rPr lang="en-US" sz="2000" dirty="0" smtClean="0"/>
              <a:t>2016-17 Syllabus Submission – March 2016</a:t>
            </a:r>
            <a:endParaRPr lang="en-US" sz="2000" dirty="0"/>
          </a:p>
          <a:p>
            <a:endParaRPr lang="en-US" dirty="0" smtClean="0"/>
          </a:p>
          <a:p>
            <a:pPr lvl="6"/>
            <a:endParaRPr lang="en-US" dirty="0" smtClean="0"/>
          </a:p>
        </p:txBody>
      </p:sp>
    </p:spTree>
    <p:extLst>
      <p:ext uri="{BB962C8B-B14F-4D97-AF65-F5344CB8AC3E}">
        <p14:creationId xmlns:p14="http://schemas.microsoft.com/office/powerpoint/2010/main" val="1736617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1035</TotalTime>
  <Words>602</Words>
  <Application>Microsoft Office PowerPoint</Application>
  <PresentationFormat>On-screen Show (4:3)</PresentationFormat>
  <Paragraphs>69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Linking with High School Computer Science</vt:lpstr>
      <vt:lpstr>Computer Science Academy</vt:lpstr>
      <vt:lpstr>Iowa Governor’s STEM Advisory Council BEST Grant ($25,000)</vt:lpstr>
      <vt:lpstr>Academy Committee</vt:lpstr>
      <vt:lpstr>Challenge for the High Schools</vt:lpstr>
      <vt:lpstr>Challenge of Preparation</vt:lpstr>
      <vt:lpstr>Curriculum Sketch (Early Stages)</vt:lpstr>
      <vt:lpstr>Pleasant Valley</vt:lpstr>
      <vt:lpstr>AP Principles Course</vt:lpstr>
      <vt:lpstr>Challenge of Preparing HS Instructors</vt:lpstr>
      <vt:lpstr>Matching CS Principles  ACM CS 0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dc:creator>
  <cp:lastModifiedBy>Gary</cp:lastModifiedBy>
  <cp:revision>41</cp:revision>
  <cp:lastPrinted>2015-03-28T11:05:02Z</cp:lastPrinted>
  <dcterms:created xsi:type="dcterms:W3CDTF">2015-03-26T23:46:15Z</dcterms:created>
  <dcterms:modified xsi:type="dcterms:W3CDTF">2015-03-28T11:07:01Z</dcterms:modified>
</cp:coreProperties>
</file>