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7" r:id="rId3"/>
    <p:sldId id="257" r:id="rId4"/>
    <p:sldId id="258" r:id="rId5"/>
    <p:sldId id="273" r:id="rId6"/>
    <p:sldId id="278" r:id="rId7"/>
    <p:sldId id="279" r:id="rId8"/>
    <p:sldId id="261" r:id="rId9"/>
    <p:sldId id="259" r:id="rId10"/>
    <p:sldId id="260" r:id="rId11"/>
    <p:sldId id="280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81" r:id="rId22"/>
    <p:sldId id="274" r:id="rId23"/>
    <p:sldId id="275" r:id="rId24"/>
    <p:sldId id="282" r:id="rId25"/>
    <p:sldId id="283" r:id="rId26"/>
    <p:sldId id="271" r:id="rId27"/>
    <p:sldId id="27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3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8012E7-BA19-C94F-AA4C-F29ABC0FF23E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4260E-F9DE-3A47-8AA4-B33FFF4E250E}">
      <dgm:prSet phldrT="[Text]"/>
      <dgm:spPr/>
      <dgm:t>
        <a:bodyPr/>
        <a:lstStyle/>
        <a:p>
          <a:r>
            <a:rPr lang="en-US" dirty="0" err="1" smtClean="0"/>
            <a:t>AutoTest</a:t>
          </a:r>
          <a:endParaRPr lang="en-US" dirty="0"/>
        </a:p>
      </dgm:t>
    </dgm:pt>
    <dgm:pt modelId="{4AEA0F5E-D7D6-1F49-8314-C8318068EC25}" type="parTrans" cxnId="{0C175841-1BEB-DA46-9BA6-1382F89DFD90}">
      <dgm:prSet/>
      <dgm:spPr/>
      <dgm:t>
        <a:bodyPr/>
        <a:lstStyle/>
        <a:p>
          <a:endParaRPr lang="en-US"/>
        </a:p>
      </dgm:t>
    </dgm:pt>
    <dgm:pt modelId="{D13218A6-FDFA-9A46-92FF-FD3E9ECDE671}" type="sibTrans" cxnId="{0C175841-1BEB-DA46-9BA6-1382F89DFD90}">
      <dgm:prSet/>
      <dgm:spPr/>
      <dgm:t>
        <a:bodyPr/>
        <a:lstStyle/>
        <a:p>
          <a:endParaRPr lang="en-US"/>
        </a:p>
      </dgm:t>
    </dgm:pt>
    <dgm:pt modelId="{2DD5FF3E-8334-5048-A031-53B06C3EB033}">
      <dgm:prSet phldrT="[Text]"/>
      <dgm:spPr/>
      <dgm:t>
        <a:bodyPr/>
        <a:lstStyle/>
        <a:p>
          <a:r>
            <a:rPr lang="en-US" dirty="0" smtClean="0"/>
            <a:t>Master</a:t>
          </a:r>
          <a:endParaRPr lang="en-US" dirty="0"/>
        </a:p>
      </dgm:t>
    </dgm:pt>
    <dgm:pt modelId="{8F2CDDF8-6533-9E48-8B3E-68230D18DDFC}" type="parTrans" cxnId="{887C8D39-96D4-BE4C-BF66-659F92E3E2F8}">
      <dgm:prSet/>
      <dgm:spPr/>
      <dgm:t>
        <a:bodyPr/>
        <a:lstStyle/>
        <a:p>
          <a:endParaRPr lang="en-US"/>
        </a:p>
      </dgm:t>
    </dgm:pt>
    <dgm:pt modelId="{D81AE5A4-51A1-7347-B7C0-54483C63E979}" type="sibTrans" cxnId="{887C8D39-96D4-BE4C-BF66-659F92E3E2F8}">
      <dgm:prSet/>
      <dgm:spPr/>
      <dgm:t>
        <a:bodyPr/>
        <a:lstStyle/>
        <a:p>
          <a:endParaRPr lang="en-US"/>
        </a:p>
      </dgm:t>
    </dgm:pt>
    <dgm:pt modelId="{D5284A46-EFBF-844A-B577-01223F8E8804}">
      <dgm:prSet phldrT="[Text]"/>
      <dgm:spPr/>
      <dgm:t>
        <a:bodyPr/>
        <a:lstStyle/>
        <a:p>
          <a:r>
            <a:rPr lang="en-US" dirty="0" smtClean="0"/>
            <a:t>Grader</a:t>
          </a:r>
          <a:endParaRPr lang="en-US" dirty="0"/>
        </a:p>
      </dgm:t>
    </dgm:pt>
    <dgm:pt modelId="{2468B482-AA39-DF44-83C0-CF827D2EEB60}" type="parTrans" cxnId="{38872A85-3956-604A-A145-102CD045FE52}">
      <dgm:prSet/>
      <dgm:spPr/>
      <dgm:t>
        <a:bodyPr/>
        <a:lstStyle/>
        <a:p>
          <a:endParaRPr lang="en-US"/>
        </a:p>
      </dgm:t>
    </dgm:pt>
    <dgm:pt modelId="{6E97722C-F24B-9E41-BAEB-7C742461627C}" type="sibTrans" cxnId="{38872A85-3956-604A-A145-102CD045FE52}">
      <dgm:prSet/>
      <dgm:spPr/>
      <dgm:t>
        <a:bodyPr/>
        <a:lstStyle/>
        <a:p>
          <a:endParaRPr lang="en-US"/>
        </a:p>
      </dgm:t>
    </dgm:pt>
    <dgm:pt modelId="{9D8DDE39-978F-DA48-8A72-E5AB09C7EDBB}">
      <dgm:prSet phldrT="[Text]"/>
      <dgm:spPr/>
      <dgm:t>
        <a:bodyPr/>
        <a:lstStyle/>
        <a:p>
          <a:r>
            <a:rPr lang="en-US" dirty="0" smtClean="0"/>
            <a:t>Student</a:t>
          </a:r>
          <a:endParaRPr lang="en-US" dirty="0"/>
        </a:p>
      </dgm:t>
    </dgm:pt>
    <dgm:pt modelId="{7CA3533D-2FD9-E04A-956A-6B8E758D4B00}" type="parTrans" cxnId="{0D7BB9E5-D0E8-6941-A5EA-6F2069196AF6}">
      <dgm:prSet/>
      <dgm:spPr/>
      <dgm:t>
        <a:bodyPr/>
        <a:lstStyle/>
        <a:p>
          <a:endParaRPr lang="en-US"/>
        </a:p>
      </dgm:t>
    </dgm:pt>
    <dgm:pt modelId="{99ADE7FE-20CC-0041-99A9-5DF0C2714DAD}" type="sibTrans" cxnId="{0D7BB9E5-D0E8-6941-A5EA-6F2069196AF6}">
      <dgm:prSet/>
      <dgm:spPr/>
      <dgm:t>
        <a:bodyPr/>
        <a:lstStyle/>
        <a:p>
          <a:endParaRPr lang="en-US"/>
        </a:p>
      </dgm:t>
    </dgm:pt>
    <dgm:pt modelId="{22C77CED-C6ED-034D-BBCA-7729402DF600}" type="pres">
      <dgm:prSet presAssocID="{5F8012E7-BA19-C94F-AA4C-F29ABC0FF23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312175-70E4-F243-A8D3-F1B854E398F2}" type="pres">
      <dgm:prSet presAssocID="{D2B4260E-F9DE-3A47-8AA4-B33FFF4E250E}" presName="centerShape" presStyleLbl="node0" presStyleIdx="0" presStyleCnt="1"/>
      <dgm:spPr/>
      <dgm:t>
        <a:bodyPr/>
        <a:lstStyle/>
        <a:p>
          <a:endParaRPr lang="en-US"/>
        </a:p>
      </dgm:t>
    </dgm:pt>
    <dgm:pt modelId="{62A8B86E-A335-2643-B1A1-8F50C6BC2C3C}" type="pres">
      <dgm:prSet presAssocID="{8F2CDDF8-6533-9E48-8B3E-68230D18DDFC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D9C57A2C-BF8A-DD47-8386-5CD41D181213}" type="pres">
      <dgm:prSet presAssocID="{2DD5FF3E-8334-5048-A031-53B06C3EB03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C9015A-FB47-5948-BD2B-801DE458152C}" type="pres">
      <dgm:prSet presAssocID="{2468B482-AA39-DF44-83C0-CF827D2EEB60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5705A2E4-C1E3-534A-BFAF-51242B473047}" type="pres">
      <dgm:prSet presAssocID="{D5284A46-EFBF-844A-B577-01223F8E880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4F69A1-04DA-7946-AA66-F26176976EF5}" type="pres">
      <dgm:prSet presAssocID="{7CA3533D-2FD9-E04A-956A-6B8E758D4B00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C0DBBE38-0B8B-AA42-A7A8-DB63C3CDA69A}" type="pres">
      <dgm:prSet presAssocID="{9D8DDE39-978F-DA48-8A72-E5AB09C7EDB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7BB9E5-D0E8-6941-A5EA-6F2069196AF6}" srcId="{D2B4260E-F9DE-3A47-8AA4-B33FFF4E250E}" destId="{9D8DDE39-978F-DA48-8A72-E5AB09C7EDBB}" srcOrd="2" destOrd="0" parTransId="{7CA3533D-2FD9-E04A-956A-6B8E758D4B00}" sibTransId="{99ADE7FE-20CC-0041-99A9-5DF0C2714DAD}"/>
    <dgm:cxn modelId="{A2F5D46A-7FAA-7D42-8B40-5AD8243192FE}" type="presOf" srcId="{7CA3533D-2FD9-E04A-956A-6B8E758D4B00}" destId="{284F69A1-04DA-7946-AA66-F26176976EF5}" srcOrd="0" destOrd="0" presId="urn:microsoft.com/office/officeart/2005/8/layout/radial4"/>
    <dgm:cxn modelId="{BF6FD408-920C-C943-89F3-FE6F56FBAC8E}" type="presOf" srcId="{8F2CDDF8-6533-9E48-8B3E-68230D18DDFC}" destId="{62A8B86E-A335-2643-B1A1-8F50C6BC2C3C}" srcOrd="0" destOrd="0" presId="urn:microsoft.com/office/officeart/2005/8/layout/radial4"/>
    <dgm:cxn modelId="{0C175841-1BEB-DA46-9BA6-1382F89DFD90}" srcId="{5F8012E7-BA19-C94F-AA4C-F29ABC0FF23E}" destId="{D2B4260E-F9DE-3A47-8AA4-B33FFF4E250E}" srcOrd="0" destOrd="0" parTransId="{4AEA0F5E-D7D6-1F49-8314-C8318068EC25}" sibTransId="{D13218A6-FDFA-9A46-92FF-FD3E9ECDE671}"/>
    <dgm:cxn modelId="{887C8D39-96D4-BE4C-BF66-659F92E3E2F8}" srcId="{D2B4260E-F9DE-3A47-8AA4-B33FFF4E250E}" destId="{2DD5FF3E-8334-5048-A031-53B06C3EB033}" srcOrd="0" destOrd="0" parTransId="{8F2CDDF8-6533-9E48-8B3E-68230D18DDFC}" sibTransId="{D81AE5A4-51A1-7347-B7C0-54483C63E979}"/>
    <dgm:cxn modelId="{38872A85-3956-604A-A145-102CD045FE52}" srcId="{D2B4260E-F9DE-3A47-8AA4-B33FFF4E250E}" destId="{D5284A46-EFBF-844A-B577-01223F8E8804}" srcOrd="1" destOrd="0" parTransId="{2468B482-AA39-DF44-83C0-CF827D2EEB60}" sibTransId="{6E97722C-F24B-9E41-BAEB-7C742461627C}"/>
    <dgm:cxn modelId="{55BE199A-1B44-D54E-B23E-4B2EB8F43EFC}" type="presOf" srcId="{5F8012E7-BA19-C94F-AA4C-F29ABC0FF23E}" destId="{22C77CED-C6ED-034D-BBCA-7729402DF600}" srcOrd="0" destOrd="0" presId="urn:microsoft.com/office/officeart/2005/8/layout/radial4"/>
    <dgm:cxn modelId="{834D533E-BA36-4046-ACF2-0BFA2BCD3F36}" type="presOf" srcId="{D2B4260E-F9DE-3A47-8AA4-B33FFF4E250E}" destId="{06312175-70E4-F243-A8D3-F1B854E398F2}" srcOrd="0" destOrd="0" presId="urn:microsoft.com/office/officeart/2005/8/layout/radial4"/>
    <dgm:cxn modelId="{8513AB57-4387-6A4C-B5A0-088385580F9A}" type="presOf" srcId="{9D8DDE39-978F-DA48-8A72-E5AB09C7EDBB}" destId="{C0DBBE38-0B8B-AA42-A7A8-DB63C3CDA69A}" srcOrd="0" destOrd="0" presId="urn:microsoft.com/office/officeart/2005/8/layout/radial4"/>
    <dgm:cxn modelId="{997DD458-6DFD-444F-9DAB-EDB58E9FA92A}" type="presOf" srcId="{D5284A46-EFBF-844A-B577-01223F8E8804}" destId="{5705A2E4-C1E3-534A-BFAF-51242B473047}" srcOrd="0" destOrd="0" presId="urn:microsoft.com/office/officeart/2005/8/layout/radial4"/>
    <dgm:cxn modelId="{D185A9D1-A3E0-1C4E-B1E5-76DCAAE4B10C}" type="presOf" srcId="{2DD5FF3E-8334-5048-A031-53B06C3EB033}" destId="{D9C57A2C-BF8A-DD47-8386-5CD41D181213}" srcOrd="0" destOrd="0" presId="urn:microsoft.com/office/officeart/2005/8/layout/radial4"/>
    <dgm:cxn modelId="{B17406E4-DA33-8A4C-9A22-39686C5BA869}" type="presOf" srcId="{2468B482-AA39-DF44-83C0-CF827D2EEB60}" destId="{C9C9015A-FB47-5948-BD2B-801DE458152C}" srcOrd="0" destOrd="0" presId="urn:microsoft.com/office/officeart/2005/8/layout/radial4"/>
    <dgm:cxn modelId="{95AE0A07-EDF4-0640-8ACC-DB9FAC5EAEBB}" type="presParOf" srcId="{22C77CED-C6ED-034D-BBCA-7729402DF600}" destId="{06312175-70E4-F243-A8D3-F1B854E398F2}" srcOrd="0" destOrd="0" presId="urn:microsoft.com/office/officeart/2005/8/layout/radial4"/>
    <dgm:cxn modelId="{1EE56202-A20C-6F45-8033-8B5378866968}" type="presParOf" srcId="{22C77CED-C6ED-034D-BBCA-7729402DF600}" destId="{62A8B86E-A335-2643-B1A1-8F50C6BC2C3C}" srcOrd="1" destOrd="0" presId="urn:microsoft.com/office/officeart/2005/8/layout/radial4"/>
    <dgm:cxn modelId="{27EFDD1B-985D-7146-9E4C-69300FB68462}" type="presParOf" srcId="{22C77CED-C6ED-034D-BBCA-7729402DF600}" destId="{D9C57A2C-BF8A-DD47-8386-5CD41D181213}" srcOrd="2" destOrd="0" presId="urn:microsoft.com/office/officeart/2005/8/layout/radial4"/>
    <dgm:cxn modelId="{3A861E77-78DA-0047-91CD-BD3635925BAB}" type="presParOf" srcId="{22C77CED-C6ED-034D-BBCA-7729402DF600}" destId="{C9C9015A-FB47-5948-BD2B-801DE458152C}" srcOrd="3" destOrd="0" presId="urn:microsoft.com/office/officeart/2005/8/layout/radial4"/>
    <dgm:cxn modelId="{2CA5747F-A536-9F45-A02A-B66D7BFC258C}" type="presParOf" srcId="{22C77CED-C6ED-034D-BBCA-7729402DF600}" destId="{5705A2E4-C1E3-534A-BFAF-51242B473047}" srcOrd="4" destOrd="0" presId="urn:microsoft.com/office/officeart/2005/8/layout/radial4"/>
    <dgm:cxn modelId="{E2E0AA6F-DB2C-2349-A699-F6E164CCA55C}" type="presParOf" srcId="{22C77CED-C6ED-034D-BBCA-7729402DF600}" destId="{284F69A1-04DA-7946-AA66-F26176976EF5}" srcOrd="5" destOrd="0" presId="urn:microsoft.com/office/officeart/2005/8/layout/radial4"/>
    <dgm:cxn modelId="{B1B4C6BF-4575-6540-9697-14C74EAF36DC}" type="presParOf" srcId="{22C77CED-C6ED-034D-BBCA-7729402DF600}" destId="{C0DBBE38-0B8B-AA42-A7A8-DB63C3CDA69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312175-70E4-F243-A8D3-F1B854E398F2}">
      <dsp:nvSpPr>
        <dsp:cNvPr id="0" name=""/>
        <dsp:cNvSpPr/>
      </dsp:nvSpPr>
      <dsp:spPr>
        <a:xfrm>
          <a:off x="2585675" y="3051584"/>
          <a:ext cx="2384961" cy="2384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AutoTest</a:t>
          </a:r>
          <a:endParaRPr lang="en-US" sz="3200" kern="1200" dirty="0"/>
        </a:p>
      </dsp:txBody>
      <dsp:txXfrm>
        <a:off x="2934944" y="3400853"/>
        <a:ext cx="1686423" cy="1686423"/>
      </dsp:txXfrm>
    </dsp:sp>
    <dsp:sp modelId="{62A8B86E-A335-2643-B1A1-8F50C6BC2C3C}">
      <dsp:nvSpPr>
        <dsp:cNvPr id="0" name=""/>
        <dsp:cNvSpPr/>
      </dsp:nvSpPr>
      <dsp:spPr>
        <a:xfrm rot="12900000">
          <a:off x="962554" y="2605214"/>
          <a:ext cx="1920894" cy="67971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C57A2C-BF8A-DD47-8386-5CD41D181213}">
      <dsp:nvSpPr>
        <dsp:cNvPr id="0" name=""/>
        <dsp:cNvSpPr/>
      </dsp:nvSpPr>
      <dsp:spPr>
        <a:xfrm>
          <a:off x="3392" y="1487896"/>
          <a:ext cx="2265713" cy="18125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Master</a:t>
          </a:r>
          <a:endParaRPr lang="en-US" sz="4500" kern="1200" dirty="0"/>
        </a:p>
      </dsp:txBody>
      <dsp:txXfrm>
        <a:off x="56480" y="1540984"/>
        <a:ext cx="2159537" cy="1706394"/>
      </dsp:txXfrm>
    </dsp:sp>
    <dsp:sp modelId="{C9C9015A-FB47-5948-BD2B-801DE458152C}">
      <dsp:nvSpPr>
        <dsp:cNvPr id="0" name=""/>
        <dsp:cNvSpPr/>
      </dsp:nvSpPr>
      <dsp:spPr>
        <a:xfrm rot="16200000">
          <a:off x="2817709" y="1639481"/>
          <a:ext cx="1920894" cy="67971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05A2E4-C1E3-534A-BFAF-51242B473047}">
      <dsp:nvSpPr>
        <dsp:cNvPr id="0" name=""/>
        <dsp:cNvSpPr/>
      </dsp:nvSpPr>
      <dsp:spPr>
        <a:xfrm>
          <a:off x="2645299" y="112606"/>
          <a:ext cx="2265713" cy="18125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Grader</a:t>
          </a:r>
          <a:endParaRPr lang="en-US" sz="4500" kern="1200" dirty="0"/>
        </a:p>
      </dsp:txBody>
      <dsp:txXfrm>
        <a:off x="2698387" y="165694"/>
        <a:ext cx="2159537" cy="1706394"/>
      </dsp:txXfrm>
    </dsp:sp>
    <dsp:sp modelId="{284F69A1-04DA-7946-AA66-F26176976EF5}">
      <dsp:nvSpPr>
        <dsp:cNvPr id="0" name=""/>
        <dsp:cNvSpPr/>
      </dsp:nvSpPr>
      <dsp:spPr>
        <a:xfrm rot="19500000">
          <a:off x="4672864" y="2605214"/>
          <a:ext cx="1920894" cy="67971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DBBE38-0B8B-AA42-A7A8-DB63C3CDA69A}">
      <dsp:nvSpPr>
        <dsp:cNvPr id="0" name=""/>
        <dsp:cNvSpPr/>
      </dsp:nvSpPr>
      <dsp:spPr>
        <a:xfrm>
          <a:off x="5287206" y="1487896"/>
          <a:ext cx="2265713" cy="18125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Student</a:t>
          </a:r>
          <a:endParaRPr lang="en-US" sz="4500" kern="1200" dirty="0"/>
        </a:p>
      </dsp:txBody>
      <dsp:txXfrm>
        <a:off x="5340294" y="1540984"/>
        <a:ext cx="2159537" cy="1706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B3D4DC3-0AF6-FB47-9CA2-D5DEB40F3B1C}" type="datetimeFigureOut">
              <a:rPr lang="en-US" smtClean="0"/>
              <a:t>3/18/16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250A6BD8-05EB-334D-94F8-CA7BFA101F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0182" y="4624668"/>
            <a:ext cx="8539018" cy="1046582"/>
          </a:xfrm>
        </p:spPr>
        <p:txBody>
          <a:bodyPr>
            <a:normAutofit/>
          </a:bodyPr>
          <a:lstStyle/>
          <a:p>
            <a:r>
              <a:rPr lang="en-US" dirty="0" smtClean="0"/>
              <a:t>Auto-Testing Code for Teachers &amp; </a:t>
            </a:r>
            <a:br>
              <a:rPr lang="en-US" dirty="0" smtClean="0"/>
            </a:br>
            <a:r>
              <a:rPr lang="en-US" dirty="0" smtClean="0"/>
              <a:t>Beginning Programmers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0182" y="5721551"/>
            <a:ext cx="4038600" cy="754490"/>
          </a:xfrm>
        </p:spPr>
        <p:txBody>
          <a:bodyPr>
            <a:normAutofit/>
          </a:bodyPr>
          <a:lstStyle/>
          <a:p>
            <a:r>
              <a:rPr lang="en-US" dirty="0" smtClean="0"/>
              <a:t>Dr. Ronald K. Smith</a:t>
            </a:r>
          </a:p>
          <a:p>
            <a:r>
              <a:rPr lang="en-US" dirty="0" smtClean="0"/>
              <a:t>Graceland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888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Grader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Grader</a:t>
            </a:r>
          </a:p>
          <a:p>
            <a:r>
              <a:rPr lang="en-US" dirty="0" smtClean="0"/>
              <a:t>Chooses a master file</a:t>
            </a:r>
          </a:p>
          <a:p>
            <a:r>
              <a:rPr lang="en-US" dirty="0"/>
              <a:t>S</a:t>
            </a:r>
            <a:r>
              <a:rPr lang="en-US" dirty="0" smtClean="0"/>
              <a:t>ets the comparison level (strict, ignore white space, etc.)</a:t>
            </a:r>
          </a:p>
          <a:p>
            <a:r>
              <a:rPr lang="en-US" dirty="0" smtClean="0"/>
              <a:t>Selects the folder containing student program folders.</a:t>
            </a:r>
          </a:p>
          <a:p>
            <a:pPr marL="0" indent="0">
              <a:buNone/>
            </a:pPr>
            <a:r>
              <a:rPr lang="en-US" dirty="0" err="1" smtClean="0"/>
              <a:t>Autotest</a:t>
            </a:r>
            <a:r>
              <a:rPr lang="en-US" dirty="0" smtClean="0"/>
              <a:t>  </a:t>
            </a:r>
          </a:p>
          <a:p>
            <a:r>
              <a:rPr lang="en-US" dirty="0" smtClean="0"/>
              <a:t>Displays the student program, student output on each data set, and a summary table.</a:t>
            </a:r>
          </a:p>
        </p:txBody>
      </p:sp>
    </p:spTree>
    <p:extLst>
      <p:ext uri="{BB962C8B-B14F-4D97-AF65-F5344CB8AC3E}">
        <p14:creationId xmlns:p14="http://schemas.microsoft.com/office/powerpoint/2010/main" val="158891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97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br>
              <a:rPr lang="en-US" dirty="0" smtClean="0"/>
            </a:br>
            <a:r>
              <a:rPr lang="en-US" dirty="0" smtClean="0"/>
              <a:t>Specs</a:t>
            </a:r>
            <a:endParaRPr lang="en-US" dirty="0"/>
          </a:p>
        </p:txBody>
      </p:sp>
      <p:pic>
        <p:nvPicPr>
          <p:cNvPr id="6" name="Picture 5" descr="Screen Shot 2016-03-15 at 10.39.0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315" y="175191"/>
            <a:ext cx="5657431" cy="668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782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Program</a:t>
            </a:r>
            <a:endParaRPr lang="en-US" dirty="0"/>
          </a:p>
        </p:txBody>
      </p:sp>
      <p:pic>
        <p:nvPicPr>
          <p:cNvPr id="6" name="Picture 5" descr="Screen Shot 2016-03-15 at 10.13.4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23" y="1687491"/>
            <a:ext cx="6870700" cy="4000500"/>
          </a:xfrm>
          <a:prstGeom prst="rect">
            <a:avLst/>
          </a:prstGeom>
          <a:ln w="76200" cmpd="sng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59580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br>
              <a:rPr lang="en-US" dirty="0" smtClean="0"/>
            </a:br>
            <a:r>
              <a:rPr lang="en-US" dirty="0" smtClean="0"/>
              <a:t>Sets</a:t>
            </a:r>
            <a:endParaRPr lang="en-US" dirty="0"/>
          </a:p>
        </p:txBody>
      </p:sp>
      <p:pic>
        <p:nvPicPr>
          <p:cNvPr id="4" name="Picture 3" descr="Screen Shot 2016-03-15 at 3.00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100" y="25400"/>
            <a:ext cx="6819900" cy="6832600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98475" y="1625100"/>
            <a:ext cx="1825626" cy="4144963"/>
          </a:xfrm>
        </p:spPr>
        <p:txBody>
          <a:bodyPr/>
          <a:lstStyle/>
          <a:p>
            <a:r>
              <a:rPr lang="en-US" dirty="0" smtClean="0"/>
              <a:t>Sample Data</a:t>
            </a:r>
          </a:p>
          <a:p>
            <a:r>
              <a:rPr lang="en-US" dirty="0" smtClean="0"/>
              <a:t>Zero Lines</a:t>
            </a:r>
          </a:p>
          <a:p>
            <a:r>
              <a:rPr lang="en-US" dirty="0" smtClean="0"/>
              <a:t>Blank Lines</a:t>
            </a:r>
          </a:p>
          <a:p>
            <a:r>
              <a:rPr lang="en-US" dirty="0" smtClean="0"/>
              <a:t>Single line</a:t>
            </a:r>
          </a:p>
          <a:p>
            <a:pPr marL="0" indent="0">
              <a:buNone/>
            </a:pPr>
            <a:r>
              <a:rPr lang="en-US" dirty="0" smtClean="0"/>
              <a:t>Names hint at aspect tested.</a:t>
            </a:r>
            <a:endParaRPr lang="en-US" dirty="0"/>
          </a:p>
        </p:txBody>
      </p:sp>
      <p:sp>
        <p:nvSpPr>
          <p:cNvPr id="10" name="Left Bracket 9"/>
          <p:cNvSpPr/>
          <p:nvPr/>
        </p:nvSpPr>
        <p:spPr>
          <a:xfrm>
            <a:off x="2324101" y="1153341"/>
            <a:ext cx="318188" cy="1036547"/>
          </a:xfrm>
          <a:prstGeom prst="leftBracket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>
            <a:off x="2324101" y="2189888"/>
            <a:ext cx="318188" cy="413929"/>
          </a:xfrm>
          <a:prstGeom prst="leftBracket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ket 11"/>
          <p:cNvSpPr/>
          <p:nvPr/>
        </p:nvSpPr>
        <p:spPr>
          <a:xfrm>
            <a:off x="2324100" y="2603817"/>
            <a:ext cx="318189" cy="900004"/>
          </a:xfrm>
          <a:prstGeom prst="leftBracket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ket 12"/>
          <p:cNvSpPr/>
          <p:nvPr/>
        </p:nvSpPr>
        <p:spPr>
          <a:xfrm>
            <a:off x="2324101" y="3518420"/>
            <a:ext cx="318190" cy="569371"/>
          </a:xfrm>
          <a:prstGeom prst="leftBracket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8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</a:t>
            </a:r>
            <a:br>
              <a:rPr lang="en-US" dirty="0" smtClean="0"/>
            </a:br>
            <a:r>
              <a:rPr lang="en-US" dirty="0" smtClean="0"/>
              <a:t>View</a:t>
            </a:r>
            <a:endParaRPr lang="en-US" dirty="0"/>
          </a:p>
        </p:txBody>
      </p:sp>
      <p:pic>
        <p:nvPicPr>
          <p:cNvPr id="5" name="Picture 4" descr="Screen Shot 2016-03-15 at 3.25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3808" y="0"/>
            <a:ext cx="6289461" cy="6858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98475" y="1981200"/>
            <a:ext cx="2325334" cy="4144963"/>
          </a:xfrm>
        </p:spPr>
        <p:txBody>
          <a:bodyPr/>
          <a:lstStyle/>
          <a:p>
            <a:r>
              <a:rPr lang="en-US" dirty="0" smtClean="0"/>
              <a:t>"File Input" opens existing master file.</a:t>
            </a:r>
          </a:p>
          <a:p>
            <a:r>
              <a:rPr lang="en-US" dirty="0" smtClean="0"/>
              <a:t>"File Output" generates output.</a:t>
            </a:r>
          </a:p>
          <a:p>
            <a:r>
              <a:rPr lang="en-US" dirty="0" smtClean="0"/>
              <a:t>"Save Master" encodes all the info into a single text file.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6723530" y="5931647"/>
            <a:ext cx="1286434" cy="38847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40000"/>
                  <a:satMod val="150000"/>
                  <a:lumMod val="100000"/>
                  <a:alpha val="0"/>
                </a:schemeClr>
              </a:gs>
              <a:gs pos="100000">
                <a:schemeClr val="accent1">
                  <a:tint val="70000"/>
                  <a:shade val="100000"/>
                  <a:satMod val="200000"/>
                  <a:lumMod val="100000"/>
                  <a:alpha val="0"/>
                </a:schemeClr>
              </a:gs>
            </a:gsLst>
            <a:lin ang="5400000" scaled="1"/>
            <a:tileRect/>
          </a:gradFill>
          <a:ln w="762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 cmpd="sng">
                <a:solidFill>
                  <a:srgbClr val="000000"/>
                </a:solidFill>
              </a:ln>
              <a:solidFill>
                <a:schemeClr val="accent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17568" y="6230472"/>
            <a:ext cx="1286434" cy="38847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40000"/>
                  <a:satMod val="150000"/>
                  <a:lumMod val="100000"/>
                  <a:alpha val="0"/>
                </a:schemeClr>
              </a:gs>
              <a:gs pos="100000">
                <a:schemeClr val="accent1">
                  <a:tint val="70000"/>
                  <a:shade val="100000"/>
                  <a:satMod val="200000"/>
                  <a:lumMod val="100000"/>
                  <a:alpha val="0"/>
                </a:schemeClr>
              </a:gs>
            </a:gsLst>
            <a:lin ang="5400000" scaled="1"/>
            <a:tileRect/>
          </a:gradFill>
          <a:ln w="762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 cmpd="sng">
                <a:solidFill>
                  <a:srgbClr val="000000"/>
                </a:solidFill>
              </a:ln>
              <a:solidFill>
                <a:schemeClr val="accent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99648" y="5931647"/>
            <a:ext cx="1286434" cy="38847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40000"/>
                  <a:satMod val="150000"/>
                  <a:lumMod val="100000"/>
                  <a:alpha val="0"/>
                </a:schemeClr>
              </a:gs>
              <a:gs pos="100000">
                <a:schemeClr val="accent1">
                  <a:tint val="70000"/>
                  <a:shade val="100000"/>
                  <a:satMod val="200000"/>
                  <a:lumMod val="100000"/>
                  <a:alpha val="0"/>
                </a:schemeClr>
              </a:gs>
            </a:gsLst>
            <a:lin ang="5400000" scaled="1"/>
            <a:tileRect/>
          </a:gradFill>
          <a:ln w="762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76200" cmpd="sng">
                <a:solidFill>
                  <a:srgbClr val="000000"/>
                </a:solidFill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565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3" grpId="0" animBg="1"/>
      <p:bldP spid="3" grpId="1" animBg="1"/>
      <p:bldP spid="7" grpId="0" animBg="1"/>
      <p:bldP spid="8" grpId="0" animBg="1"/>
      <p:bldP spid="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(Coded) Master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4058593"/>
            <a:ext cx="7556313" cy="2067570"/>
          </a:xfrm>
        </p:spPr>
        <p:txBody>
          <a:bodyPr/>
          <a:lstStyle/>
          <a:p>
            <a:r>
              <a:rPr lang="en-US" dirty="0" smtClean="0"/>
              <a:t>This file is distributed to student machines along with a compiled student version of </a:t>
            </a:r>
            <a:r>
              <a:rPr lang="en-US" dirty="0" err="1" smtClean="0"/>
              <a:t>AutoTest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8474" y="1854105"/>
            <a:ext cx="7556313" cy="22044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I2VjaG8gNQojU2FtcGxlIERhdGEKSGVsbG8gV29ybGQhCiNOdW1lcmljYWwKNDIKI0VtcHR5IExpbmUKCiNFeHRyYSBJbnB1dApMaW5lIDEKTGluZSAyCiNlbmQgaW5wdXQKI1NhbXBsZSBEYXRhCkhlbGxvIFdvcmxkIQoKI051bWVyaWNhbAo0MgoKI0VtcHR5IExpbmUKCgojRXh0cmEgSW5wdXQKTGluZSAxCgojZW5kIG91dHB1dA==</a:t>
            </a:r>
          </a:p>
        </p:txBody>
      </p:sp>
    </p:spTree>
    <p:extLst>
      <p:ext uri="{BB962C8B-B14F-4D97-AF65-F5344CB8AC3E}">
        <p14:creationId xmlns:p14="http://schemas.microsoft.com/office/powerpoint/2010/main" val="2081176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Grader</a:t>
            </a:r>
            <a:br>
              <a:rPr lang="en-US" dirty="0" smtClean="0"/>
            </a:br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778" y="1981200"/>
            <a:ext cx="1940106" cy="4144963"/>
          </a:xfrm>
        </p:spPr>
        <p:txBody>
          <a:bodyPr/>
          <a:lstStyle/>
          <a:p>
            <a:r>
              <a:rPr lang="en-US" dirty="0" smtClean="0"/>
              <a:t>Current Program</a:t>
            </a:r>
          </a:p>
          <a:p>
            <a:r>
              <a:rPr lang="en-US" dirty="0" smtClean="0"/>
              <a:t>Current Output</a:t>
            </a:r>
          </a:p>
          <a:p>
            <a:r>
              <a:rPr lang="en-US" dirty="0" smtClean="0"/>
              <a:t>Comparison Level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  <p:pic>
        <p:nvPicPr>
          <p:cNvPr id="5" name="Picture 4" descr="Screen Shot 2016-03-15 at 5.51.1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883" y="0"/>
            <a:ext cx="7014117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94119" y="613169"/>
            <a:ext cx="3182425" cy="340162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40000"/>
                  <a:satMod val="150000"/>
                  <a:lumMod val="100000"/>
                  <a:alpha val="0"/>
                </a:schemeClr>
              </a:gs>
              <a:gs pos="100000">
                <a:schemeClr val="accent1">
                  <a:tint val="70000"/>
                  <a:shade val="100000"/>
                  <a:satMod val="200000"/>
                  <a:lumMod val="100000"/>
                  <a:alpha val="0"/>
                </a:schemeClr>
              </a:gs>
            </a:gsLst>
            <a:lin ang="5400000" scaled="1"/>
            <a:tileRect/>
          </a:gradFill>
          <a:ln w="762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678733" y="613169"/>
            <a:ext cx="3182425" cy="340162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40000"/>
                  <a:satMod val="150000"/>
                  <a:lumMod val="100000"/>
                  <a:alpha val="0"/>
                </a:schemeClr>
              </a:gs>
              <a:gs pos="100000">
                <a:schemeClr val="accent1">
                  <a:tint val="70000"/>
                  <a:shade val="100000"/>
                  <a:satMod val="200000"/>
                  <a:lumMod val="100000"/>
                  <a:alpha val="0"/>
                </a:schemeClr>
              </a:gs>
            </a:gsLst>
            <a:lin ang="5400000" scaled="1"/>
            <a:tileRect/>
          </a:gradFill>
          <a:ln w="762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35727" y="4000198"/>
            <a:ext cx="2671486" cy="27410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40000"/>
                  <a:satMod val="150000"/>
                  <a:lumMod val="100000"/>
                  <a:alpha val="0"/>
                </a:schemeClr>
              </a:gs>
              <a:gs pos="100000">
                <a:schemeClr val="accent1">
                  <a:tint val="70000"/>
                  <a:shade val="100000"/>
                  <a:satMod val="200000"/>
                  <a:lumMod val="100000"/>
                  <a:alpha val="0"/>
                </a:schemeClr>
              </a:gs>
            </a:gsLst>
            <a:lin ang="5400000" scaled="1"/>
            <a:tileRect/>
          </a:gradFill>
          <a:ln w="762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007213" y="4116990"/>
            <a:ext cx="3664168" cy="262421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40000"/>
                  <a:satMod val="150000"/>
                  <a:lumMod val="100000"/>
                  <a:alpha val="0"/>
                </a:schemeClr>
              </a:gs>
              <a:gs pos="100000">
                <a:schemeClr val="accent1">
                  <a:tint val="70000"/>
                  <a:shade val="100000"/>
                  <a:satMod val="200000"/>
                  <a:lumMod val="100000"/>
                  <a:alpha val="0"/>
                </a:schemeClr>
              </a:gs>
            </a:gsLst>
            <a:lin ang="5400000" scaled="1"/>
            <a:tileRect/>
          </a:gradFill>
          <a:ln w="762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06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Programs have small errors.</a:t>
            </a:r>
            <a:endParaRPr lang="en-US" dirty="0"/>
          </a:p>
        </p:txBody>
      </p:sp>
      <p:pic>
        <p:nvPicPr>
          <p:cNvPr id="6" name="Picture 5" descr="Screen Shot 2016-03-15 at 7.42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74" y="1600200"/>
            <a:ext cx="4512298" cy="2124251"/>
          </a:xfrm>
          <a:prstGeom prst="rect">
            <a:avLst/>
          </a:prstGeom>
        </p:spPr>
      </p:pic>
      <p:pic>
        <p:nvPicPr>
          <p:cNvPr id="7" name="Picture 6" descr="Screen Shot 2016-03-15 at 7.51.2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641" y="3993969"/>
            <a:ext cx="5342558" cy="221071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96989" y="1912503"/>
            <a:ext cx="3286927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 left out</a:t>
            </a:r>
          </a:p>
          <a:p>
            <a:r>
              <a:rPr lang="en-US" sz="2400" dirty="0" smtClean="0"/>
              <a:t>a required space after</a:t>
            </a:r>
          </a:p>
          <a:p>
            <a:r>
              <a:rPr lang="en-US" sz="2400" dirty="0" smtClean="0"/>
              <a:t>line numbers.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7318" y="4262982"/>
            <a:ext cx="267167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Rerunning at the </a:t>
            </a:r>
          </a:p>
          <a:p>
            <a:r>
              <a:rPr lang="en-US" sz="2400" dirty="0" smtClean="0"/>
              <a:t>"letters" level</a:t>
            </a:r>
          </a:p>
          <a:p>
            <a:r>
              <a:rPr lang="en-US" sz="2400" dirty="0" smtClean="0"/>
              <a:t> shows formatting </a:t>
            </a:r>
          </a:p>
          <a:p>
            <a:r>
              <a:rPr lang="en-US" sz="2400" dirty="0" smtClean="0"/>
              <a:t>is the only error. 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167107" y="2972119"/>
            <a:ext cx="364715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At the "Exact" level, only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one set </a:t>
            </a:r>
            <a:r>
              <a:rPr lang="en-US" sz="2400" dirty="0" smtClean="0">
                <a:solidFill>
                  <a:prstClr val="black"/>
                </a:solidFill>
              </a:rPr>
              <a:t>is error free.  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498474" y="1574993"/>
            <a:ext cx="2893173" cy="46168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ame 9"/>
          <p:cNvSpPr/>
          <p:nvPr/>
        </p:nvSpPr>
        <p:spPr>
          <a:xfrm>
            <a:off x="3272605" y="3993969"/>
            <a:ext cx="3480807" cy="46168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457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" grpId="0"/>
      <p:bldP spid="4" grpId="0" animBg="1"/>
      <p:bldP spid="4" grpId="1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bugs cannot be ignored.</a:t>
            </a:r>
            <a:endParaRPr lang="en-US" dirty="0"/>
          </a:p>
        </p:txBody>
      </p:sp>
      <p:pic>
        <p:nvPicPr>
          <p:cNvPr id="4" name="Picture 3" descr="Screen Shot 2016-03-15 at 8.03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74" y="2305106"/>
            <a:ext cx="7626235" cy="23812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0718" y="5109739"/>
            <a:ext cx="67352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This program had an undefined variable name</a:t>
            </a:r>
          </a:p>
          <a:p>
            <a:r>
              <a:rPr lang="en-US" sz="2400" dirty="0" smtClean="0"/>
              <a:t> in the print statement.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5877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 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786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53541"/>
            <a:ext cx="2727747" cy="601400"/>
          </a:xfrm>
        </p:spPr>
        <p:txBody>
          <a:bodyPr>
            <a:normAutofit/>
          </a:bodyPr>
          <a:lstStyle/>
          <a:p>
            <a:r>
              <a:rPr lang="en-US" dirty="0" smtClean="0"/>
              <a:t>Comparison Level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40011" y="1953541"/>
            <a:ext cx="2727747" cy="60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Summary</a:t>
            </a:r>
          </a:p>
        </p:txBody>
      </p:sp>
      <p:pic>
        <p:nvPicPr>
          <p:cNvPr id="6" name="Picture 5" descr="Screen Shot 2016-03-17 at 2.25.0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41" y="2431658"/>
            <a:ext cx="8636000" cy="3913909"/>
          </a:xfrm>
          <a:prstGeom prst="rect">
            <a:avLst/>
          </a:prstGeom>
        </p:spPr>
      </p:pic>
      <p:sp>
        <p:nvSpPr>
          <p:cNvPr id="7" name="Frame 6"/>
          <p:cNvSpPr/>
          <p:nvPr/>
        </p:nvSpPr>
        <p:spPr>
          <a:xfrm>
            <a:off x="319182" y="3316942"/>
            <a:ext cx="3281644" cy="1792941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rame 7"/>
          <p:cNvSpPr/>
          <p:nvPr/>
        </p:nvSpPr>
        <p:spPr>
          <a:xfrm>
            <a:off x="3077881" y="2853764"/>
            <a:ext cx="5498354" cy="3316942"/>
          </a:xfrm>
          <a:prstGeom prst="frame">
            <a:avLst>
              <a:gd name="adj1" fmla="val 617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98474" y="1296128"/>
            <a:ext cx="6269879" cy="60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Student View = Grader </a:t>
            </a:r>
            <a:r>
              <a:rPr lang="en-US" dirty="0" err="1" smtClean="0"/>
              <a:t>Vew</a:t>
            </a:r>
            <a:r>
              <a:rPr lang="en-US" dirty="0" smtClean="0"/>
              <a:t> –( Program &amp; Output)</a:t>
            </a:r>
          </a:p>
        </p:txBody>
      </p:sp>
    </p:spTree>
    <p:extLst>
      <p:ext uri="{BB962C8B-B14F-4D97-AF65-F5344CB8AC3E}">
        <p14:creationId xmlns:p14="http://schemas.microsoft.com/office/powerpoint/2010/main" val="2647060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 animBg="1"/>
      <p:bldP spid="7" grpId="1" animBg="1"/>
      <p:bldP spid="8" grpId="0" animBg="1"/>
      <p:bldP spid="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05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Nuts and Bolts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compiled version (.</a:t>
            </a:r>
            <a:r>
              <a:rPr lang="en-US" dirty="0" err="1" smtClean="0"/>
              <a:t>pyc</a:t>
            </a:r>
            <a:r>
              <a:rPr lang="en-US" dirty="0" smtClean="0"/>
              <a:t>) of </a:t>
            </a:r>
            <a:r>
              <a:rPr lang="en-US" dirty="0" err="1" smtClean="0"/>
              <a:t>AutoTest</a:t>
            </a:r>
            <a:r>
              <a:rPr lang="en-US" dirty="0" smtClean="0"/>
              <a:t> along with a script (.bat) file with which to execute it  is distributed to each computer in the CSIT lab.</a:t>
            </a:r>
          </a:p>
          <a:p>
            <a:r>
              <a:rPr lang="en-US" dirty="0" smtClean="0"/>
              <a:t>Students make a shortcut to the </a:t>
            </a:r>
            <a:r>
              <a:rPr lang="en-US" dirty="0" err="1" smtClean="0"/>
              <a:t>AutoTest</a:t>
            </a:r>
            <a:r>
              <a:rPr lang="en-US" dirty="0" smtClean="0"/>
              <a:t> program and store it in a folder in which they will be testing programs.</a:t>
            </a:r>
          </a:p>
          <a:p>
            <a:r>
              <a:rPr lang="en-US" dirty="0" err="1" smtClean="0"/>
              <a:t>AutoTest</a:t>
            </a:r>
            <a:r>
              <a:rPr lang="en-US" dirty="0" smtClean="0"/>
              <a:t> uses digits in the program name to match appropriate master files.</a:t>
            </a:r>
          </a:p>
          <a:p>
            <a:r>
              <a:rPr lang="en-US" dirty="0" smtClean="0"/>
              <a:t>Finished programs are uploaded using </a:t>
            </a:r>
            <a:r>
              <a:rPr lang="en-US" dirty="0" err="1" smtClean="0"/>
              <a:t>my.graceland.edu</a:t>
            </a:r>
            <a:r>
              <a:rPr lang="en-US" dirty="0" smtClean="0"/>
              <a:t>.  When downloaded, each program is in a folder with the student name, ready for batch processing with </a:t>
            </a:r>
            <a:r>
              <a:rPr lang="en-US" dirty="0" err="1" smtClean="0"/>
              <a:t>AutoTest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 Master files are distributed each time an assignment is made.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66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AutoTest</a:t>
            </a:r>
            <a:r>
              <a:rPr lang="en-US" dirty="0" smtClean="0"/>
              <a:t> is written in Python, so it is virtually platform independent.  </a:t>
            </a:r>
          </a:p>
          <a:p>
            <a:r>
              <a:rPr lang="en-US" dirty="0" smtClean="0"/>
              <a:t>I used to distribute copies to the lab machines, and did not tell the students about the master files (which were base 64 coded).</a:t>
            </a:r>
          </a:p>
          <a:p>
            <a:r>
              <a:rPr lang="en-US" dirty="0" smtClean="0"/>
              <a:t>Last year, one of my students asked me about base 64 coding, having gone through the code to hack the system!</a:t>
            </a:r>
          </a:p>
          <a:p>
            <a:r>
              <a:rPr lang="en-US" dirty="0" smtClean="0"/>
              <a:t>We considered a web-based solution, but allowing any Python program to run from the web </a:t>
            </a:r>
            <a:r>
              <a:rPr lang="en-US" smtClean="0"/>
              <a:t>is very insecure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0014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69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AutoTest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GUI interface to a system with 3 views:</a:t>
            </a:r>
          </a:p>
          <a:p>
            <a:pPr lvl="1"/>
            <a:r>
              <a:rPr lang="en-US" dirty="0" smtClean="0"/>
              <a:t>Master</a:t>
            </a:r>
          </a:p>
          <a:p>
            <a:pPr lvl="1"/>
            <a:r>
              <a:rPr lang="en-US" dirty="0" smtClean="0"/>
              <a:t>Grader</a:t>
            </a:r>
          </a:p>
          <a:p>
            <a:pPr lvl="1"/>
            <a:r>
              <a:rPr lang="en-US" dirty="0" smtClean="0"/>
              <a:t>Student</a:t>
            </a:r>
          </a:p>
          <a:p>
            <a:r>
              <a:rPr lang="en-US" dirty="0" smtClean="0"/>
              <a:t>Facilitates testing/grading of programs with multiple data sets simultaneously.</a:t>
            </a:r>
          </a:p>
        </p:txBody>
      </p:sp>
    </p:spTree>
    <p:extLst>
      <p:ext uri="{BB962C8B-B14F-4D97-AF65-F5344CB8AC3E}">
        <p14:creationId xmlns:p14="http://schemas.microsoft.com/office/powerpoint/2010/main" val="2530329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Beginning students are encouraged to write more robust code.</a:t>
            </a:r>
          </a:p>
          <a:p>
            <a:r>
              <a:rPr lang="en-US" dirty="0" smtClean="0"/>
              <a:t>Students can verify that I/O specs are met before turning in their programs.</a:t>
            </a:r>
          </a:p>
          <a:p>
            <a:r>
              <a:rPr lang="en-US" dirty="0" smtClean="0"/>
              <a:t>Program are tested on multiple data sets.</a:t>
            </a:r>
          </a:p>
          <a:p>
            <a:r>
              <a:rPr lang="en-US" dirty="0" smtClean="0"/>
              <a:t>Program grades are based on uniform tests.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Files containing multiple data sets with input and output are easily made and edited.</a:t>
            </a:r>
          </a:p>
          <a:p>
            <a:r>
              <a:rPr lang="en-US" dirty="0" smtClean="0"/>
              <a:t>Program output can be checked with various matching criteria.</a:t>
            </a:r>
          </a:p>
          <a:p>
            <a:r>
              <a:rPr lang="en-US" dirty="0" smtClean="0"/>
              <a:t>Most programs turned in work! Grades can be based on other criteria.</a:t>
            </a:r>
          </a:p>
          <a:p>
            <a:r>
              <a:rPr lang="en-US" dirty="0" smtClean="0"/>
              <a:t>Everyone wins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742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83897" y="2861810"/>
            <a:ext cx="383658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The End</a:t>
            </a:r>
            <a:r>
              <a:rPr lang="en-US" sz="6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endParaRPr lang="en-US" sz="6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8122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Beginning Programmers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...seldom understand the importance of writing robust code.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...generally believe the programming task ends with the first syntax–error free run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...have no idea how to design good test data sets.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Beginning programmer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...spend inordinate amounts of time grading code that either doesn't work or works only on one specific example.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...don't have time to run student programs on multiple sets of data.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...often end up testing student programs on non-uniform data sets.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22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Wouldn't it be nice if...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...teachers </a:t>
            </a:r>
            <a:r>
              <a:rPr lang="en-US" dirty="0"/>
              <a:t>had an easy way to design and save </a:t>
            </a:r>
            <a:r>
              <a:rPr lang="en-US" dirty="0" smtClean="0"/>
              <a:t>data sets for testing programs?</a:t>
            </a:r>
            <a:endParaRPr lang="en-US" dirty="0"/>
          </a:p>
          <a:p>
            <a:r>
              <a:rPr lang="en-US" dirty="0" smtClean="0"/>
              <a:t>...graders could test programs on multiple sets of data simultaneously?</a:t>
            </a:r>
          </a:p>
          <a:p>
            <a:r>
              <a:rPr lang="en-US" dirty="0" smtClean="0"/>
              <a:t>...students could "blind test" programs on good data sets, getting helpful feedback without seeing the actual data sets?</a:t>
            </a:r>
          </a:p>
          <a:p>
            <a:r>
              <a:rPr lang="en-US" dirty="0" smtClean="0"/>
              <a:t>... programs worked before being submitted for grading?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586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AutoTest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System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125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933625"/>
              </p:ext>
            </p:extLst>
          </p:nvPr>
        </p:nvGraphicFramePr>
        <p:xfrm>
          <a:off x="498474" y="502024"/>
          <a:ext cx="7556313" cy="5549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5391145" y="1987176"/>
            <a:ext cx="3155205" cy="2256118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12316" y="3122708"/>
            <a:ext cx="20997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Designs Problems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&amp; Data Sets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61764" y="1748118"/>
            <a:ext cx="18234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Grades Student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Programs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51793" y="3141844"/>
            <a:ext cx="1999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Writes Programs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"Blind tests" Data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98824" y="1972235"/>
            <a:ext cx="2958352" cy="2256118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933886" y="431179"/>
            <a:ext cx="2758702" cy="3065056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730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  <p:bldP spid="8" grpId="0" animBg="1"/>
      <p:bldP spid="2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master</a:t>
            </a:r>
          </a:p>
          <a:p>
            <a:r>
              <a:rPr lang="en-US" dirty="0" smtClean="0"/>
              <a:t>Writes problem specs, including  input and output.</a:t>
            </a:r>
          </a:p>
          <a:p>
            <a:r>
              <a:rPr lang="en-US" dirty="0" smtClean="0"/>
              <a:t>Writes a master program.</a:t>
            </a:r>
            <a:endParaRPr lang="en-US" dirty="0"/>
          </a:p>
          <a:p>
            <a:r>
              <a:rPr lang="en-US" dirty="0" smtClean="0"/>
              <a:t>Designs multiple test data sets.</a:t>
            </a:r>
          </a:p>
          <a:p>
            <a:pPr marL="0" indent="0">
              <a:buNone/>
            </a:pPr>
            <a:r>
              <a:rPr lang="en-US" dirty="0" err="1" smtClean="0"/>
              <a:t>AutoTest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Generates a master file containing each data set and its corresponding output.</a:t>
            </a:r>
          </a:p>
        </p:txBody>
      </p:sp>
    </p:spTree>
    <p:extLst>
      <p:ext uri="{BB962C8B-B14F-4D97-AF65-F5344CB8AC3E}">
        <p14:creationId xmlns:p14="http://schemas.microsoft.com/office/powerpoint/2010/main" val="4204476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Student </a:t>
            </a:r>
          </a:p>
          <a:p>
            <a:r>
              <a:rPr lang="en-US" dirty="0" smtClean="0"/>
              <a:t>Writes a program to meet I/O specs.</a:t>
            </a:r>
          </a:p>
          <a:p>
            <a:r>
              <a:rPr lang="en-US" dirty="0" smtClean="0"/>
              <a:t>Tests the program with the sample data set and corresponding output provided with the problem.</a:t>
            </a:r>
          </a:p>
          <a:p>
            <a:pPr marL="0" indent="0">
              <a:buNone/>
            </a:pPr>
            <a:r>
              <a:rPr lang="en-US" dirty="0" err="1" smtClean="0"/>
              <a:t>AutoTest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Matches a master file to the student program and compares output from each master data set to the output in the master file in a summary 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00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1164</TotalTime>
  <Words>839</Words>
  <Application>Microsoft Macintosh PowerPoint</Application>
  <PresentationFormat>On-screen Show (4:3)</PresentationFormat>
  <Paragraphs>117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Advantage</vt:lpstr>
      <vt:lpstr>Auto-Testing Code for Teachers &amp;  Beginning Programmers</vt:lpstr>
      <vt:lpstr>Introduction</vt:lpstr>
      <vt:lpstr>Beginning Programmers</vt:lpstr>
      <vt:lpstr>Beginning programmer teachers</vt:lpstr>
      <vt:lpstr>Wouldn't it be nice if...</vt:lpstr>
      <vt:lpstr>AutoTest</vt:lpstr>
      <vt:lpstr>PowerPoint Presentation</vt:lpstr>
      <vt:lpstr>Master View</vt:lpstr>
      <vt:lpstr>Student view</vt:lpstr>
      <vt:lpstr>Grader View</vt:lpstr>
      <vt:lpstr>Example</vt:lpstr>
      <vt:lpstr>Problem Specs</vt:lpstr>
      <vt:lpstr>Master Program</vt:lpstr>
      <vt:lpstr>Data  Sets</vt:lpstr>
      <vt:lpstr>Master  View</vt:lpstr>
      <vt:lpstr>(Coded) Master File</vt:lpstr>
      <vt:lpstr>Grader View</vt:lpstr>
      <vt:lpstr>Some Programs have small errors.</vt:lpstr>
      <vt:lpstr>Some bugs cannot be ignored.</vt:lpstr>
      <vt:lpstr>Student View</vt:lpstr>
      <vt:lpstr>Implementation</vt:lpstr>
      <vt:lpstr>Some Nuts and Bolts</vt:lpstr>
      <vt:lpstr>Security</vt:lpstr>
      <vt:lpstr>Summary</vt:lpstr>
      <vt:lpstr>AutoTest</vt:lpstr>
      <vt:lpstr>Advantages</vt:lpstr>
      <vt:lpstr>PowerPoint Presentation</vt:lpstr>
    </vt:vector>
  </TitlesOfParts>
  <Company>Graceland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Auto-Testing Student Programs</dc:title>
  <dc:creator>Ron Smith</dc:creator>
  <cp:lastModifiedBy>Ron Smith</cp:lastModifiedBy>
  <cp:revision>74</cp:revision>
  <dcterms:created xsi:type="dcterms:W3CDTF">2016-03-13T04:54:44Z</dcterms:created>
  <dcterms:modified xsi:type="dcterms:W3CDTF">2016-03-18T21:23:05Z</dcterms:modified>
</cp:coreProperties>
</file>