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5"/>
  </p:notesMasterIdLst>
  <p:handoutMasterIdLst>
    <p:handoutMasterId r:id="rId36"/>
  </p:handoutMasterIdLst>
  <p:sldIdLst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5" r:id="rId25"/>
    <p:sldId id="297" r:id="rId26"/>
    <p:sldId id="298" r:id="rId27"/>
    <p:sldId id="299" r:id="rId28"/>
    <p:sldId id="296" r:id="rId29"/>
    <p:sldId id="301" r:id="rId30"/>
    <p:sldId id="304" r:id="rId31"/>
    <p:sldId id="300" r:id="rId32"/>
    <p:sldId id="302" r:id="rId33"/>
    <p:sldId id="303" r:id="rId3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7657" autoAdjust="0"/>
    <p:restoredTop sz="86447" autoAdjust="0"/>
  </p:normalViewPr>
  <p:slideViewPr>
    <p:cSldViewPr snapToGrid="0" snapToObjects="1">
      <p:cViewPr varScale="1">
        <p:scale>
          <a:sx n="76" d="100"/>
          <a:sy n="76" d="100"/>
        </p:scale>
        <p:origin x="159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0CB358-2C64-4C13-B7D8-B0572A725E93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214242-102B-42B6-A7E1-8CF23F4D94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78C565-F530-CB40-A15F-B3100383B3E9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83F0ED-869B-8449-8326-F4AA872391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4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48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3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00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47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86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42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5485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04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0149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054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9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98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92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177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533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372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30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69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349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03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780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1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596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03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19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22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71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23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3F0ED-869B-8449-8326-F4AA872391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1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C5105-00DC-410F-B356-96876AA4B9AC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A86F-AC0B-4C51-9697-F364C4F36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589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3354D-8618-4B26-9C3E-1ABF47D37012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00B6-A750-44B9-BF30-073C4ED4E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231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33951-E8C7-470F-9303-F13D885C8200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CACF-EFEF-444B-ADF3-E1549AE9D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315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862D-9106-4E8E-AA00-71E10EDAA72D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A73E5-8E1A-4BC7-BCD6-5F0FADE0CE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694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D2F18-A4A1-47E3-ACB3-4B99E489804B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B8DB-C734-4A74-B9C0-49336C7220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778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9D54-BCC8-4D0E-B8CB-62F4B1ABEB7A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3CAC-54AA-40A7-B8FA-3414CC7BB7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180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ADE5-879F-424B-AA56-8671F23D4C2C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547C3-8C25-4BEE-942C-E7A065CD08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252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1DB5D-69D1-4525-AFA9-5C5A0E32BDFA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A04DE-BDEE-46CB-8FA7-15D0FCD45A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3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811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8" name="Rectangle 24"/>
          <p:cNvSpPr>
            <a:spLocks noChangeArrowheads="1"/>
          </p:cNvSpPr>
          <p:nvPr userDrawn="1"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EDC8A-E8E0-4B19-A320-1F8D71ED1498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C4802-1ECB-4D57-AD8D-0EBE7F809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54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E9C53-194C-46A0-8091-0E0BC361D5FF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5F60D-DF2C-4BAD-9A9D-C767EAE97D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4701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2E008-75EB-4EAB-9356-7109858D1A2C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500A6-5DC5-470A-825F-D2E6A132FF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172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316AC-8AB8-C441-87A1-B843B2F0A462}" type="datetimeFigureOut">
              <a:rPr lang="en-US" smtClean="0"/>
              <a:pPr/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CC8D6-94C0-D047-A3EA-60D3692176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78D9E43-52FC-4C6F-90FD-72A409CA8596}" type="datetime1">
              <a:rPr lang="en-US"/>
              <a:pPr>
                <a:defRPr/>
              </a:pPr>
              <a:t>4/16/2018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742D426-059A-445E-A3E6-5894B6631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921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1237699" y="1212990"/>
            <a:ext cx="7038064" cy="1470025"/>
          </a:xfrm>
        </p:spPr>
        <p:txBody>
          <a:bodyPr>
            <a:noAutofit/>
          </a:bodyPr>
          <a:lstStyle/>
          <a:p>
            <a:r>
              <a:rPr lang="en-US" sz="3200" b="1">
                <a:latin typeface="Algerian" panose="04020705040A02060702" pitchFamily="82" charset="0"/>
              </a:rPr>
              <a:t>Play SQL:</a:t>
            </a:r>
            <a:br>
              <a:rPr lang="en-US" sz="3200" b="1">
                <a:latin typeface="Algerian" panose="04020705040A02060702" pitchFamily="82" charset="0"/>
              </a:rPr>
            </a:br>
            <a:r>
              <a:rPr lang="en-US" sz="3200" b="1">
                <a:latin typeface="Algerian" panose="04020705040A02060702" pitchFamily="82" charset="0"/>
              </a:rPr>
              <a:t>Learning Database Querying using a Game</a:t>
            </a:r>
            <a:br>
              <a:rPr lang="en-US" sz="3200" b="1">
                <a:latin typeface="Algerian" panose="04020705040A02060702" pitchFamily="82" charset="0"/>
              </a:rPr>
            </a:br>
            <a:endParaRPr lang="en-US" sz="3200" b="1" dirty="0">
              <a:latin typeface="Algerian" panose="04020705040A02060702" pitchFamily="82" charset="0"/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382982"/>
            <a:ext cx="8161993" cy="2826327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Arial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/>
              <a:buChar char="•"/>
            </a:pPr>
            <a:endParaRPr lang="en-US" sz="1800" dirty="0" smtClean="0">
              <a:solidFill>
                <a:schemeClr val="tx1"/>
              </a:solidFill>
            </a:endParaRPr>
          </a:p>
          <a:p>
            <a:r>
              <a:rPr lang="en-US" sz="2600" b="1"/>
              <a:t>Mark Brodie</a:t>
            </a:r>
          </a:p>
          <a:p>
            <a:r>
              <a:rPr lang="en-US" sz="2600" b="1"/>
              <a:t>Department of Computer Science</a:t>
            </a:r>
          </a:p>
          <a:p>
            <a:r>
              <a:rPr lang="en-US" sz="2600" b="1"/>
              <a:t>Simpson College</a:t>
            </a:r>
          </a:p>
          <a:p>
            <a:r>
              <a:rPr lang="en-US" sz="2600" b="1"/>
              <a:t>Indianola, IA </a:t>
            </a:r>
            <a:r>
              <a:rPr lang="en-US" sz="2600" b="1" smtClean="0"/>
              <a:t>50125</a:t>
            </a:r>
            <a:endParaRPr lang="en-US" sz="2600" b="1"/>
          </a:p>
          <a:p>
            <a:r>
              <a:rPr lang="en-US" sz="2600" b="1"/>
              <a:t>mark.brodie@simpson.edu</a:t>
            </a:r>
            <a:endParaRPr lang="en-US" sz="2600" b="1" dirty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188" y="73183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Content of S1 – Study SELECT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98637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smtClean="0"/>
              <a:t>The study of SELECT continues. Topics covered include:</a:t>
            </a:r>
            <a:endParaRPr lang="en-US" sz="2400"/>
          </a:p>
          <a:p>
            <a:pPr lvl="1"/>
            <a:r>
              <a:rPr lang="en-US" sz="2400" smtClean="0"/>
              <a:t>How to select </a:t>
            </a:r>
            <a:r>
              <a:rPr lang="en-US" sz="2400"/>
              <a:t>more than one </a:t>
            </a:r>
            <a:r>
              <a:rPr lang="en-US" sz="2400" smtClean="0"/>
              <a:t>column.</a:t>
            </a:r>
          </a:p>
          <a:p>
            <a:pPr lvl="1"/>
            <a:r>
              <a:rPr lang="en-US" sz="2400"/>
              <a:t>How to s</a:t>
            </a:r>
            <a:r>
              <a:rPr lang="en-US" sz="2400" smtClean="0"/>
              <a:t>elect </a:t>
            </a:r>
            <a:r>
              <a:rPr lang="en-US" sz="2400"/>
              <a:t>all the columns using SELECT </a:t>
            </a:r>
            <a:r>
              <a:rPr lang="en-US" sz="2400" smtClean="0"/>
              <a:t>*.</a:t>
            </a:r>
          </a:p>
          <a:p>
            <a:pPr lvl="1"/>
            <a:r>
              <a:rPr lang="en-US" sz="2400"/>
              <a:t>How to n</a:t>
            </a:r>
            <a:r>
              <a:rPr lang="en-US" sz="2400" smtClean="0"/>
              <a:t>ame </a:t>
            </a:r>
            <a:r>
              <a:rPr lang="en-US" sz="2400"/>
              <a:t>a column in the query </a:t>
            </a:r>
            <a:r>
              <a:rPr lang="en-US" sz="2400" smtClean="0"/>
              <a:t>output.</a:t>
            </a:r>
          </a:p>
          <a:p>
            <a:pPr lvl="1"/>
            <a:r>
              <a:rPr lang="en-US" sz="2400"/>
              <a:t>How to c</a:t>
            </a:r>
            <a:r>
              <a:rPr lang="en-US" sz="2400" smtClean="0"/>
              <a:t>oncatenate </a:t>
            </a:r>
            <a:r>
              <a:rPr lang="en-US" sz="2400"/>
              <a:t>two or more strings or string </a:t>
            </a:r>
            <a:r>
              <a:rPr lang="en-US" sz="2400" smtClean="0"/>
              <a:t>columns.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6598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565" y="571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Helpful Features of the App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smtClean="0"/>
              <a:t>User can click button to see </a:t>
            </a:r>
            <a:r>
              <a:rPr lang="en-US" sz="2400" u="sng" smtClean="0"/>
              <a:t>solution</a:t>
            </a:r>
            <a:r>
              <a:rPr lang="en-US" sz="2400" smtClean="0"/>
              <a:t> to any question.</a:t>
            </a:r>
          </a:p>
          <a:p>
            <a:r>
              <a:rPr lang="en-US" sz="2400" smtClean="0"/>
              <a:t>User can </a:t>
            </a:r>
            <a:r>
              <a:rPr lang="en-US" sz="2400" u="sng" smtClean="0"/>
              <a:t>go back</a:t>
            </a:r>
            <a:r>
              <a:rPr lang="en-US" sz="2400" smtClean="0"/>
              <a:t> to previous question.</a:t>
            </a:r>
          </a:p>
          <a:p>
            <a:r>
              <a:rPr lang="en-US" sz="2400" smtClean="0"/>
              <a:t>User can skip remaining questions and go to end of study.</a:t>
            </a:r>
          </a:p>
          <a:p>
            <a:r>
              <a:rPr lang="en-US" sz="2400"/>
              <a:t>Review screen at the end of each study.</a:t>
            </a:r>
          </a:p>
          <a:p>
            <a:r>
              <a:rPr lang="en-US" sz="2400"/>
              <a:t>User can take a </a:t>
            </a:r>
            <a:r>
              <a:rPr lang="en-US" sz="2400">
                <a:solidFill>
                  <a:srgbClr val="FF0000"/>
                </a:solidFill>
              </a:rPr>
              <a:t>quiz</a:t>
            </a:r>
            <a:r>
              <a:rPr lang="en-US" sz="2400"/>
              <a:t> after studying a section</a:t>
            </a:r>
            <a:r>
              <a:rPr lang="en-US" sz="2400" smtClean="0"/>
              <a:t>.</a:t>
            </a:r>
          </a:p>
          <a:p>
            <a:pPr lvl="1"/>
            <a:r>
              <a:rPr lang="en-US" sz="2400" smtClean="0"/>
              <a:t>App keeps track of </a:t>
            </a:r>
            <a:r>
              <a:rPr lang="en-US" sz="2400" u="sng" smtClean="0"/>
              <a:t>high-scores</a:t>
            </a:r>
            <a:r>
              <a:rPr lang="en-US" sz="2400" smtClean="0"/>
              <a:t> on each quiz.</a:t>
            </a:r>
          </a:p>
          <a:p>
            <a:r>
              <a:rPr lang="en-US" sz="2400" smtClean="0"/>
              <a:t>Sound effects:</a:t>
            </a:r>
          </a:p>
          <a:p>
            <a:pPr lvl="1"/>
            <a:r>
              <a:rPr lang="en-US" sz="2400" smtClean="0"/>
              <a:t>Applause when query is solved correctly.</a:t>
            </a:r>
          </a:p>
          <a:p>
            <a:pPr lvl="1"/>
            <a:r>
              <a:rPr lang="en-US" sz="2400" smtClean="0"/>
              <a:t>Raspberry for mistakes.</a:t>
            </a:r>
          </a:p>
        </p:txBody>
      </p:sp>
    </p:spTree>
    <p:extLst>
      <p:ext uri="{BB962C8B-B14F-4D97-AF65-F5344CB8AC3E}">
        <p14:creationId xmlns:p14="http://schemas.microsoft.com/office/powerpoint/2010/main" val="300798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Study Review Screen &amp; Quiz Screen</a:t>
            </a:r>
            <a:endParaRPr lang="en-US" sz="40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94" y="1181100"/>
            <a:ext cx="3765843" cy="525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8358" y="1209675"/>
            <a:ext cx="383623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2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7825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First Quiz Question</a:t>
            </a:r>
            <a:endParaRPr lang="en-US" sz="3200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812" y="1409700"/>
            <a:ext cx="40767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7825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Solve Problem as Quickly as Possible</a:t>
            </a:r>
            <a:endParaRPr lang="en-US" sz="3200" b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38" y="1409700"/>
            <a:ext cx="40576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9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734" y="685800"/>
            <a:ext cx="3831782" cy="572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High-Scores</a:t>
            </a:r>
            <a:endParaRPr lang="en-US" sz="3200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782" y="1522329"/>
            <a:ext cx="4000500" cy="2257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5712" y="1522329"/>
            <a:ext cx="3416844" cy="467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At End of Quiz, App returns to Main Menu</a:t>
            </a:r>
            <a:endParaRPr lang="en-US" sz="3200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507" y="1355809"/>
            <a:ext cx="4885362" cy="481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Overview of Entire App</a:t>
            </a:r>
            <a:endParaRPr lang="en-US" sz="3200" b="1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2" y="1387473"/>
            <a:ext cx="4300537" cy="5017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32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565" y="571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Ways of Making Queries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900" cy="4724400"/>
          </a:xfrm>
        </p:spPr>
        <p:txBody>
          <a:bodyPr>
            <a:normAutofit fontScale="92500"/>
          </a:bodyPr>
          <a:lstStyle/>
          <a:p>
            <a:r>
              <a:rPr lang="en-US" sz="2800" smtClean="0"/>
              <a:t>5 different ways of creating queries in the PlaySQL game:</a:t>
            </a:r>
          </a:p>
          <a:p>
            <a:pPr lvl="1"/>
            <a:r>
              <a:rPr lang="en-US" sz="2400" smtClean="0"/>
              <a:t>Dragging terms onto blank places in the query.</a:t>
            </a:r>
          </a:p>
          <a:p>
            <a:pPr lvl="1"/>
            <a:r>
              <a:rPr lang="en-US" sz="2400" smtClean="0"/>
              <a:t>The terms of the query are shown on the screen in random order. The player has to click on them in the correct order.</a:t>
            </a:r>
          </a:p>
          <a:p>
            <a:pPr lvl="1"/>
            <a:r>
              <a:rPr lang="en-US" sz="2400" smtClean="0"/>
              <a:t>The query is shown with errors in it which the player has to correct.</a:t>
            </a:r>
          </a:p>
          <a:p>
            <a:pPr lvl="1"/>
            <a:r>
              <a:rPr lang="en-US" sz="2400" smtClean="0"/>
              <a:t>The query is shown out-of-order. The player has to re-arrange the terms to make it correct.</a:t>
            </a:r>
          </a:p>
          <a:p>
            <a:pPr lvl="1"/>
            <a:r>
              <a:rPr lang="en-US" sz="2400" smtClean="0"/>
              <a:t>Some terms of the query fluctuate randomly. The player has to click on them when they are correct.</a:t>
            </a:r>
          </a:p>
          <a:p>
            <a:r>
              <a:rPr lang="en-US" sz="2600" smtClean="0"/>
              <a:t>These different ways are introduced one-at-a-time as the player progresses through the study material.</a:t>
            </a:r>
          </a:p>
        </p:txBody>
      </p:sp>
    </p:spTree>
    <p:extLst>
      <p:ext uri="{BB962C8B-B14F-4D97-AF65-F5344CB8AC3E}">
        <p14:creationId xmlns:p14="http://schemas.microsoft.com/office/powerpoint/2010/main" val="23121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title"/>
          </p:nvPr>
        </p:nvSpPr>
        <p:spPr>
          <a:xfrm>
            <a:off x="377825" y="554832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smtClean="0">
                <a:latin typeface="+mn-lt"/>
              </a:rPr>
              <a:t>Motivation</a:t>
            </a:r>
            <a:endParaRPr lang="en-US" sz="3200" b="1" dirty="0">
              <a:latin typeface="+mn-lt"/>
            </a:endParaRPr>
          </a:p>
        </p:txBody>
      </p:sp>
      <p:sp>
        <p:nvSpPr>
          <p:cNvPr id="2071" name="Rectangle 23"/>
          <p:cNvSpPr>
            <a:spLocks noGrp="1" noChangeArrowheads="1"/>
          </p:cNvSpPr>
          <p:nvPr>
            <p:ph idx="1"/>
          </p:nvPr>
        </p:nvSpPr>
        <p:spPr>
          <a:xfrm>
            <a:off x="377824" y="1720850"/>
            <a:ext cx="8461375" cy="4525963"/>
          </a:xfrm>
        </p:spPr>
        <p:txBody>
          <a:bodyPr>
            <a:normAutofit/>
          </a:bodyPr>
          <a:lstStyle/>
          <a:p>
            <a:r>
              <a:rPr lang="en-US" sz="2400" smtClean="0"/>
              <a:t>Create an app to teach database querying using a game.</a:t>
            </a:r>
          </a:p>
          <a:p>
            <a:pPr marL="514350" indent="-514350" algn="l">
              <a:buFont typeface="Arial"/>
              <a:buChar char="•"/>
            </a:pPr>
            <a:r>
              <a:rPr lang="en-US" sz="2400" smtClean="0"/>
              <a:t>The game should:</a:t>
            </a:r>
          </a:p>
          <a:p>
            <a:pPr marL="914400" lvl="1" indent="-514350">
              <a:buFont typeface="Arial"/>
              <a:buChar char="•"/>
            </a:pPr>
            <a:r>
              <a:rPr lang="en-US" sz="2400" smtClean="0"/>
              <a:t>Teach how to create SQL queries.</a:t>
            </a:r>
          </a:p>
          <a:p>
            <a:pPr marL="914400" lvl="1" indent="-514350">
              <a:buFont typeface="Arial"/>
              <a:buChar char="•"/>
            </a:pPr>
            <a:r>
              <a:rPr lang="en-US" sz="2400" smtClean="0"/>
              <a:t>Require </a:t>
            </a:r>
            <a:r>
              <a:rPr lang="en-US" sz="2400" u="sng" smtClean="0"/>
              <a:t>no programming or database experience</a:t>
            </a:r>
            <a:r>
              <a:rPr lang="en-US" sz="2400" smtClean="0"/>
              <a:t>.</a:t>
            </a:r>
          </a:p>
          <a:p>
            <a:pPr marL="1314450" lvl="2" indent="-514350"/>
            <a:r>
              <a:rPr lang="en-US" smtClean="0"/>
              <a:t>Yet be useful for both beginners and those with SQL experience.</a:t>
            </a:r>
            <a:endParaRPr lang="en-US" sz="2000" smtClean="0"/>
          </a:p>
          <a:p>
            <a:pPr marL="914400" lvl="1" indent="-514350">
              <a:buFont typeface="Arial"/>
              <a:buChar char="•"/>
            </a:pPr>
            <a:r>
              <a:rPr lang="en-US" sz="2400"/>
              <a:t>Be </a:t>
            </a:r>
            <a:r>
              <a:rPr lang="en-US" sz="2400" smtClean="0"/>
              <a:t>fun.</a:t>
            </a:r>
            <a:endParaRPr lang="en-US" sz="2400"/>
          </a:p>
          <a:p>
            <a:pPr marL="914400" lvl="1" indent="-514350">
              <a:buFont typeface="Arial"/>
              <a:buChar char="•"/>
            </a:pPr>
            <a:endParaRPr lang="en-US" sz="2000" smtClean="0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Sequence Queries</a:t>
            </a:r>
            <a:endParaRPr lang="en-US" sz="3200" b="1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859" y="1461135"/>
            <a:ext cx="3990975" cy="42386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903" y="1461135"/>
            <a:ext cx="4010025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Queries With Errors</a:t>
            </a:r>
            <a:endParaRPr lang="en-US" sz="32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435" y="1409871"/>
            <a:ext cx="3860580" cy="4678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699" y="1466791"/>
            <a:ext cx="3784582" cy="4564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Rearrange Queries</a:t>
            </a:r>
            <a:endParaRPr lang="en-US" sz="3200" b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439" y="1642982"/>
            <a:ext cx="3990975" cy="40862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4639" y="1642982"/>
            <a:ext cx="40100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Queries with Varying Terms</a:t>
            </a:r>
            <a:endParaRPr lang="en-US" sz="3200" b="1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497092"/>
            <a:ext cx="4010025" cy="457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728" y="1497092"/>
            <a:ext cx="39719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56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565" y="571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Missions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Autofit/>
          </a:bodyPr>
          <a:lstStyle/>
          <a:p>
            <a:r>
              <a:rPr lang="en-US" sz="2400" smtClean="0"/>
              <a:t>After doing Studies and Quizzes, the player can Launch Missions. </a:t>
            </a:r>
          </a:p>
          <a:p>
            <a:r>
              <a:rPr lang="en-US" sz="2400"/>
              <a:t>C</a:t>
            </a:r>
            <a:r>
              <a:rPr lang="en-US" sz="2400" smtClean="0"/>
              <a:t>urrently 3 missions:</a:t>
            </a:r>
          </a:p>
          <a:p>
            <a:pPr lvl="1"/>
            <a:r>
              <a:rPr lang="en-US" sz="2400"/>
              <a:t>S</a:t>
            </a:r>
            <a:r>
              <a:rPr lang="en-US" sz="2400" smtClean="0"/>
              <a:t>ingle-table </a:t>
            </a:r>
            <a:r>
              <a:rPr lang="en-US" sz="2400"/>
              <a:t>queries </a:t>
            </a:r>
            <a:endParaRPr lang="en-US" sz="2400" smtClean="0"/>
          </a:p>
          <a:p>
            <a:pPr lvl="1"/>
            <a:r>
              <a:rPr lang="en-US" sz="2400" smtClean="0"/>
              <a:t>Joins </a:t>
            </a:r>
          </a:p>
          <a:p>
            <a:pPr lvl="1"/>
            <a:r>
              <a:rPr lang="en-US" sz="2400" smtClean="0"/>
              <a:t>All </a:t>
            </a:r>
            <a:r>
              <a:rPr lang="en-US" sz="2400"/>
              <a:t>topics </a:t>
            </a:r>
            <a:endParaRPr lang="en-US" sz="2400" smtClean="0"/>
          </a:p>
          <a:p>
            <a:r>
              <a:rPr lang="en-US" sz="2400" smtClean="0"/>
              <a:t>Each mission starts </a:t>
            </a:r>
            <a:r>
              <a:rPr lang="en-US" sz="2400"/>
              <a:t>with </a:t>
            </a:r>
            <a:r>
              <a:rPr lang="en-US" sz="2400" smtClean="0"/>
              <a:t>player having a certain number of lives.</a:t>
            </a:r>
          </a:p>
          <a:p>
            <a:pPr lvl="1"/>
            <a:r>
              <a:rPr lang="en-US" sz="2400" smtClean="0"/>
              <a:t>More lives are given for missions with more questions.</a:t>
            </a:r>
          </a:p>
          <a:p>
            <a:r>
              <a:rPr lang="en-US" sz="2400" smtClean="0"/>
              <a:t>Player tries to complete mission before running out of lives.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7288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565" y="571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How Missions Work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1965" cy="4525963"/>
          </a:xfrm>
        </p:spPr>
        <p:txBody>
          <a:bodyPr>
            <a:noAutofit/>
          </a:bodyPr>
          <a:lstStyle/>
          <a:p>
            <a:r>
              <a:rPr lang="en-US" sz="2400" smtClean="0"/>
              <a:t>Each </a:t>
            </a:r>
            <a:r>
              <a:rPr lang="en-US" sz="2400"/>
              <a:t>question </a:t>
            </a:r>
            <a:r>
              <a:rPr lang="en-US" sz="2400" smtClean="0"/>
              <a:t>in a mission has </a:t>
            </a:r>
            <a:r>
              <a:rPr lang="en-US" sz="2400"/>
              <a:t>a certain amount of time in which it must be completed. </a:t>
            </a:r>
          </a:p>
          <a:p>
            <a:pPr lvl="1"/>
            <a:r>
              <a:rPr lang="en-US" sz="2400" smtClean="0"/>
              <a:t>Time </a:t>
            </a:r>
            <a:r>
              <a:rPr lang="en-US" sz="2400"/>
              <a:t>depends on the difficulty of the </a:t>
            </a:r>
            <a:r>
              <a:rPr lang="en-US" sz="2400" smtClean="0"/>
              <a:t>query.</a:t>
            </a:r>
          </a:p>
          <a:p>
            <a:pPr lvl="1"/>
            <a:r>
              <a:rPr lang="en-US" sz="2400" smtClean="0"/>
              <a:t>Time decreases </a:t>
            </a:r>
            <a:r>
              <a:rPr lang="en-US" sz="2400"/>
              <a:t>as the player progresses further in the </a:t>
            </a:r>
            <a:r>
              <a:rPr lang="en-US" sz="2400" smtClean="0"/>
              <a:t>mission – game gets harder.</a:t>
            </a:r>
          </a:p>
          <a:p>
            <a:pPr lvl="1"/>
            <a:r>
              <a:rPr lang="en-US" sz="2400" smtClean="0"/>
              <a:t>Question type (blanks, sequence, errors, re-arrange, fluctuating) is chosen randomly.</a:t>
            </a:r>
          </a:p>
          <a:p>
            <a:pPr lvl="1"/>
            <a:r>
              <a:rPr lang="en-US" sz="2400" smtClean="0"/>
              <a:t>If </a:t>
            </a:r>
            <a:r>
              <a:rPr lang="en-US" sz="2400"/>
              <a:t>the question is not solved before </a:t>
            </a:r>
            <a:r>
              <a:rPr lang="en-US" sz="2400" smtClean="0"/>
              <a:t>time </a:t>
            </a:r>
            <a:r>
              <a:rPr lang="en-US" sz="2400"/>
              <a:t>runs out, the player loses a </a:t>
            </a:r>
            <a:r>
              <a:rPr lang="en-US" sz="2400" smtClean="0"/>
              <a:t>life. </a:t>
            </a:r>
          </a:p>
          <a:p>
            <a:pPr lvl="1"/>
            <a:r>
              <a:rPr lang="en-US" sz="2400" smtClean="0"/>
              <a:t>A lost life can </a:t>
            </a:r>
            <a:r>
              <a:rPr lang="en-US" sz="2400"/>
              <a:t>be restored if the player solves a later question </a:t>
            </a:r>
            <a:r>
              <a:rPr lang="en-US" sz="2400" smtClean="0"/>
              <a:t>with sufficient time to spare.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5790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Life Lost (left) and Restored (right)</a:t>
            </a:r>
            <a:endParaRPr lang="en-US" sz="3200" b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09" y="1619168"/>
            <a:ext cx="3018716" cy="4577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190" y="1594522"/>
            <a:ext cx="2954940" cy="45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5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565" y="571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Lessons Learned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900" cy="4525963"/>
          </a:xfrm>
        </p:spPr>
        <p:txBody>
          <a:bodyPr>
            <a:normAutofit/>
          </a:bodyPr>
          <a:lstStyle/>
          <a:p>
            <a:r>
              <a:rPr lang="en-US" sz="2400" smtClean="0"/>
              <a:t>Programming is fun! Like, really fun!!!! </a:t>
            </a:r>
            <a:r>
              <a:rPr lang="en-US" sz="2400" smtClean="0">
                <a:sym typeface="Wingdings" panose="05000000000000000000" pitchFamily="2" charset="2"/>
              </a:rPr>
              <a:t></a:t>
            </a:r>
            <a:endParaRPr lang="en-US" sz="2400" smtClean="0"/>
          </a:p>
          <a:p>
            <a:r>
              <a:rPr lang="en-US" sz="2400" smtClean="0"/>
              <a:t>Programming productivity has greatly improved.</a:t>
            </a:r>
          </a:p>
          <a:p>
            <a:pPr lvl="1"/>
            <a:r>
              <a:rPr lang="en-US" sz="2400" smtClean="0"/>
              <a:t>Teaching programming makes you a better programmer?</a:t>
            </a:r>
          </a:p>
          <a:p>
            <a:pPr lvl="1"/>
            <a:r>
              <a:rPr lang="en-US" sz="2400" smtClean="0"/>
              <a:t>IDEs are much more helpful.</a:t>
            </a:r>
          </a:p>
          <a:p>
            <a:pPr lvl="1"/>
            <a:r>
              <a:rPr lang="en-US" sz="2400" smtClean="0"/>
              <a:t>Solving problems via the Internet.</a:t>
            </a:r>
          </a:p>
          <a:p>
            <a:pPr lvl="1"/>
            <a:r>
              <a:rPr lang="en-US" sz="2400" smtClean="0"/>
              <a:t>Downloading code from the Internet.</a:t>
            </a:r>
          </a:p>
          <a:p>
            <a:pPr lvl="2"/>
            <a:r>
              <a:rPr lang="en-US" smtClean="0"/>
              <a:t> Bow down to the Git God.</a:t>
            </a:r>
          </a:p>
          <a:p>
            <a:r>
              <a:rPr lang="en-US" sz="2400" smtClean="0"/>
              <a:t>Lots of ideas for improved pedagogy in various classes:</a:t>
            </a:r>
          </a:p>
          <a:p>
            <a:pPr lvl="1"/>
            <a:r>
              <a:rPr lang="en-US" sz="2400" smtClean="0"/>
              <a:t>Databases, Mobile Apps, Software Engineering.</a:t>
            </a:r>
          </a:p>
        </p:txBody>
      </p:sp>
    </p:spTree>
    <p:extLst>
      <p:ext uri="{BB962C8B-B14F-4D97-AF65-F5344CB8AC3E}">
        <p14:creationId xmlns:p14="http://schemas.microsoft.com/office/powerpoint/2010/main" val="18976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565" y="571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Future Work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900" cy="4525963"/>
          </a:xfrm>
        </p:spPr>
        <p:txBody>
          <a:bodyPr>
            <a:normAutofit/>
          </a:bodyPr>
          <a:lstStyle/>
          <a:p>
            <a:r>
              <a:rPr lang="en-US" sz="2400" smtClean="0"/>
              <a:t>Fix bugs.</a:t>
            </a:r>
          </a:p>
          <a:p>
            <a:r>
              <a:rPr lang="en-US" sz="2400" smtClean="0"/>
              <a:t>Make app work on smaller device sizes.</a:t>
            </a:r>
          </a:p>
          <a:p>
            <a:r>
              <a:rPr lang="en-US" sz="2400" smtClean="0"/>
              <a:t>Make app look more stylish and artistic.</a:t>
            </a:r>
          </a:p>
          <a:p>
            <a:r>
              <a:rPr lang="en-US" sz="2400" smtClean="0"/>
              <a:t>Add more 'gaming' elements.</a:t>
            </a:r>
          </a:p>
          <a:p>
            <a:r>
              <a:rPr lang="en-US" sz="2400" smtClean="0"/>
              <a:t>Include more SQL content.</a:t>
            </a:r>
          </a:p>
          <a:p>
            <a:r>
              <a:rPr lang="en-US" sz="2400" smtClean="0"/>
              <a:t>Decide on whether horizontal or vertical orientation is preferable.</a:t>
            </a:r>
          </a:p>
          <a:p>
            <a:r>
              <a:rPr lang="en-US" sz="2400" smtClean="0"/>
              <a:t>Use in database class.</a:t>
            </a:r>
          </a:p>
          <a:p>
            <a:pPr lvl="1"/>
            <a:r>
              <a:rPr lang="en-US" sz="2400" smtClean="0"/>
              <a:t>Get feedback from a larger user base that uses the app more extensively.</a:t>
            </a:r>
          </a:p>
        </p:txBody>
      </p:sp>
    </p:spTree>
    <p:extLst>
      <p:ext uri="{BB962C8B-B14F-4D97-AF65-F5344CB8AC3E}">
        <p14:creationId xmlns:p14="http://schemas.microsoft.com/office/powerpoint/2010/main" val="156213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565" y="5715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Acknowledgments</a:t>
            </a:r>
            <a:endParaRPr lang="en-US" sz="3200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900" cy="4525963"/>
          </a:xfrm>
        </p:spPr>
        <p:txBody>
          <a:bodyPr>
            <a:normAutofit/>
          </a:bodyPr>
          <a:lstStyle/>
          <a:p>
            <a:r>
              <a:rPr lang="en-US" sz="2800" smtClean="0"/>
              <a:t>Simpson College, for the </a:t>
            </a:r>
            <a:r>
              <a:rPr lang="en-US" sz="2800"/>
              <a:t>sabbatical. </a:t>
            </a:r>
          </a:p>
          <a:p>
            <a:r>
              <a:rPr lang="en-US" sz="2800" smtClean="0"/>
              <a:t>Simpson </a:t>
            </a:r>
            <a:r>
              <a:rPr lang="en-US" sz="2800"/>
              <a:t>students </a:t>
            </a:r>
            <a:r>
              <a:rPr lang="en-US" sz="2800" smtClean="0"/>
              <a:t>who provided </a:t>
            </a:r>
            <a:r>
              <a:rPr lang="en-US" sz="2800"/>
              <a:t>feedback as the app was </a:t>
            </a:r>
            <a:r>
              <a:rPr lang="en-US" sz="2800" smtClean="0"/>
              <a:t>developed:</a:t>
            </a:r>
          </a:p>
          <a:p>
            <a:pPr lvl="1"/>
            <a:r>
              <a:rPr lang="en-US" sz="2400" smtClean="0"/>
              <a:t>Elise </a:t>
            </a:r>
            <a:r>
              <a:rPr lang="en-US" sz="2400"/>
              <a:t>Tauer, George Saucedo, Karson Richardson, Ryan Policheri, Kaleb Klepel, Taylor Gehrls, Josh Dietrich, Geoff Converse, Mark Becker, Sam Adeniyi. </a:t>
            </a:r>
          </a:p>
          <a:p>
            <a:r>
              <a:rPr lang="en-US" sz="2800" smtClean="0"/>
              <a:t>The </a:t>
            </a:r>
            <a:r>
              <a:rPr lang="en-US" sz="2800"/>
              <a:t>creators of Android's </a:t>
            </a:r>
            <a:r>
              <a:rPr lang="en-US" sz="2800" smtClean="0"/>
              <a:t>FlexBoxLayout, </a:t>
            </a:r>
            <a:r>
              <a:rPr lang="en-US" sz="2800"/>
              <a:t>available on </a:t>
            </a:r>
            <a:r>
              <a:rPr lang="en-US" sz="2800" smtClean="0"/>
              <a:t>GitHub.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536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57785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smtClean="0">
                <a:latin typeface="+mn-lt"/>
              </a:rPr>
              <a:t>Opening Screen</a:t>
            </a:r>
            <a:endParaRPr lang="en-US" sz="3200" b="1" dirty="0">
              <a:latin typeface="+mn-lt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25" y="1573762"/>
            <a:ext cx="5395412" cy="435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7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0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57785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smtClean="0">
                <a:latin typeface="+mn-lt"/>
              </a:rPr>
              <a:t>SQL Novice Screen</a:t>
            </a:r>
            <a:endParaRPr lang="en-US" sz="3200" b="1" dirty="0">
              <a:latin typeface="+mn-lt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6000" y="1526910"/>
            <a:ext cx="5541462" cy="454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5763" y="495300"/>
            <a:ext cx="39433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6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07" y="1102657"/>
            <a:ext cx="3659681" cy="555022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601962" y="537439"/>
            <a:ext cx="1496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Tutorial</a:t>
            </a:r>
            <a:endParaRPr lang="en-US" sz="3200" b="1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4838" y="1099810"/>
            <a:ext cx="385555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964" y="847725"/>
            <a:ext cx="4067175" cy="3962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964" y="4636419"/>
            <a:ext cx="4067175" cy="2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7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880" y="1549401"/>
            <a:ext cx="4781037" cy="46228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First Query is Easy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445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e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3025" y="0"/>
            <a:ext cx="5260975" cy="68580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609600" y="609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606425" y="1798637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</a:pPr>
            <a:endParaRPr lang="en-US" sz="3200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3048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>
                <a:latin typeface="Century Schoolbook" pitchFamily="18" charset="0"/>
              </a:rPr>
              <a:t>   </a:t>
            </a:r>
            <a:r>
              <a:rPr lang="en-US" b="1">
                <a:solidFill>
                  <a:srgbClr val="FFCC00"/>
                </a:solidFill>
                <a:latin typeface="Century Schoolbook" pitchFamily="18" charset="0"/>
              </a:rPr>
              <a:t>SIMPSON COLLEGE</a:t>
            </a: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0" y="6324600"/>
            <a:ext cx="9144000" cy="3810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b="1" dirty="0">
                <a:latin typeface="Century Schoolbook" pitchFamily="18" charset="0"/>
              </a:rPr>
              <a:t>                                                    </a:t>
            </a:r>
            <a:endParaRPr lang="en-US" b="1" dirty="0">
              <a:solidFill>
                <a:srgbClr val="FFCC00"/>
              </a:solidFill>
              <a:latin typeface="Century Schoolboo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699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2546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smtClean="0"/>
              <a:t>Second Query is Harder</a:t>
            </a:r>
            <a:endParaRPr lang="en-US" sz="3200" b="1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887" y="1595517"/>
            <a:ext cx="4708956" cy="452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5CC9628ED5474E85B6D430669F5A7E" ma:contentTypeVersion="0" ma:contentTypeDescription="Create a new document." ma:contentTypeScope="" ma:versionID="2c74eb3e144d7732a944a7dda91847c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B39F82-5A4D-46C6-865E-B566786B3066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89BB91-B9C1-4040-8EAB-79EA63A74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16672E0-52E4-400F-9550-DF33FDFECD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864</Words>
  <Application>Microsoft Office PowerPoint</Application>
  <PresentationFormat>On-screen Show (4:3)</PresentationFormat>
  <Paragraphs>182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MS PGothic</vt:lpstr>
      <vt:lpstr>MS PGothic</vt:lpstr>
      <vt:lpstr>Algerian</vt:lpstr>
      <vt:lpstr>Arial</vt:lpstr>
      <vt:lpstr>Calibri</vt:lpstr>
      <vt:lpstr>Century Schoolbook</vt:lpstr>
      <vt:lpstr>Wingdings</vt:lpstr>
      <vt:lpstr>Office Theme</vt:lpstr>
      <vt:lpstr>1_Office Theme</vt:lpstr>
      <vt:lpstr>Play SQL: Learning Database Querying using a Game </vt:lpstr>
      <vt:lpstr>Motivation</vt:lpstr>
      <vt:lpstr>Opening Screen</vt:lpstr>
      <vt:lpstr>SQL Novice Screen</vt:lpstr>
      <vt:lpstr>PowerPoint Presentation</vt:lpstr>
      <vt:lpstr>PowerPoint Presentation</vt:lpstr>
      <vt:lpstr>PowerPoint Presentation</vt:lpstr>
      <vt:lpstr>First Query is Easy</vt:lpstr>
      <vt:lpstr>Second Query is Harder</vt:lpstr>
      <vt:lpstr>Content of S1 – Study SELECT</vt:lpstr>
      <vt:lpstr>Helpful Features of the App</vt:lpstr>
      <vt:lpstr>Study Review Screen &amp; Quiz Screen</vt:lpstr>
      <vt:lpstr>First Quiz Question</vt:lpstr>
      <vt:lpstr>Solve Problem as Quickly as Possible</vt:lpstr>
      <vt:lpstr>PowerPoint Presentation</vt:lpstr>
      <vt:lpstr>High-Scores</vt:lpstr>
      <vt:lpstr>At End of Quiz, App returns to Main Menu</vt:lpstr>
      <vt:lpstr>Overview of Entire App</vt:lpstr>
      <vt:lpstr>Ways of Making Queries</vt:lpstr>
      <vt:lpstr>Sequence Queries</vt:lpstr>
      <vt:lpstr>Queries With Errors</vt:lpstr>
      <vt:lpstr>Rearrange Queries</vt:lpstr>
      <vt:lpstr>Queries with Varying Terms</vt:lpstr>
      <vt:lpstr>Missions</vt:lpstr>
      <vt:lpstr>How Missions Work</vt:lpstr>
      <vt:lpstr>Life Lost (left) and Restored (right)</vt:lpstr>
      <vt:lpstr>Lessons Learned</vt:lpstr>
      <vt:lpstr>Future Work</vt:lpstr>
      <vt:lpstr>Acknowledgments</vt:lpstr>
    </vt:vector>
  </TitlesOfParts>
  <Company>Simpson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Simpson College Board of Trustees</dc:title>
  <dc:creator>Rosemary Link</dc:creator>
  <cp:lastModifiedBy>Mark Brodie</cp:lastModifiedBy>
  <cp:revision>166</cp:revision>
  <dcterms:created xsi:type="dcterms:W3CDTF">2010-02-02T18:40:11Z</dcterms:created>
  <dcterms:modified xsi:type="dcterms:W3CDTF">2018-04-16T12:33:27Z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0x010100855CC9628ED5474E85B6D430669F5A7E</vt:lpwstr>
  </property>
</Properties>
</file>